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348" r:id="rId2"/>
    <p:sldId id="349" r:id="rId3"/>
    <p:sldId id="352" r:id="rId4"/>
    <p:sldId id="354" r:id="rId5"/>
    <p:sldId id="353" r:id="rId6"/>
    <p:sldId id="355" r:id="rId7"/>
    <p:sldId id="371" r:id="rId8"/>
    <p:sldId id="370" r:id="rId9"/>
    <p:sldId id="372" r:id="rId10"/>
    <p:sldId id="357" r:id="rId11"/>
    <p:sldId id="332" r:id="rId12"/>
    <p:sldId id="333" r:id="rId13"/>
    <p:sldId id="334" r:id="rId14"/>
    <p:sldId id="335" r:id="rId15"/>
    <p:sldId id="358" r:id="rId16"/>
    <p:sldId id="337" r:id="rId17"/>
    <p:sldId id="338" r:id="rId18"/>
    <p:sldId id="339" r:id="rId19"/>
    <p:sldId id="340" r:id="rId20"/>
    <p:sldId id="359" r:id="rId21"/>
    <p:sldId id="341" r:id="rId22"/>
    <p:sldId id="342" r:id="rId23"/>
    <p:sldId id="343" r:id="rId24"/>
    <p:sldId id="344" r:id="rId25"/>
    <p:sldId id="345" r:id="rId26"/>
    <p:sldId id="362" r:id="rId27"/>
    <p:sldId id="363" r:id="rId28"/>
    <p:sldId id="364" r:id="rId29"/>
    <p:sldId id="365" r:id="rId30"/>
    <p:sldId id="366" r:id="rId31"/>
    <p:sldId id="367" r:id="rId32"/>
    <p:sldId id="3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75"/>
    <p:restoredTop sz="93464"/>
  </p:normalViewPr>
  <p:slideViewPr>
    <p:cSldViewPr snapToGrid="0" snapToObjects="1">
      <p:cViewPr varScale="1">
        <p:scale>
          <a:sx n="63" d="100"/>
          <a:sy n="63" d="100"/>
        </p:scale>
        <p:origin x="208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1977A-2F23-CB4F-9FD5-4E11CE60CA55}" type="datetimeFigureOut">
              <a:rPr lang="en-US" smtClean="0"/>
              <a:t>3/22/19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DAA72-73B6-7B46-A5C8-E0CC55CE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16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"/>
            <a:ext cx="12192000" cy="68570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976" y="3463897"/>
            <a:ext cx="11672048" cy="1869421"/>
          </a:xfrm>
        </p:spPr>
        <p:txBody>
          <a:bodyPr anchor="b">
            <a:normAutofit/>
          </a:bodyPr>
          <a:lstStyle>
            <a:lvl1pPr algn="ctr"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23" y="508990"/>
            <a:ext cx="1790355" cy="143022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917577" y="5459507"/>
            <a:ext cx="4356847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17577" y="5611907"/>
            <a:ext cx="4356847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7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0"/>
            <a:ext cx="38496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96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1" y="1842247"/>
            <a:ext cx="7315200" cy="4273502"/>
          </a:xfrm>
        </p:spPr>
        <p:txBody>
          <a:bodyPr/>
          <a:lstStyle>
            <a:lvl1pPr marL="457200" indent="-457200">
              <a:buFont typeface="Courier New" charset="0"/>
              <a:buChar char="o"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41294" y="1495725"/>
            <a:ext cx="7785847" cy="0"/>
          </a:xfrm>
          <a:prstGeom prst="line">
            <a:avLst/>
          </a:prstGeom>
          <a:ln w="50800" cap="sq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41" y="213566"/>
            <a:ext cx="1381521" cy="11036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3175"/>
            <a:ext cx="12188952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055813"/>
            <a:ext cx="10515600" cy="4062599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charset="0"/>
              <a:buChar char="o"/>
              <a:tabLst/>
              <a:defRPr/>
            </a:lvl1pPr>
            <a:lvl2pPr marL="800100" indent="-342900">
              <a:buClr>
                <a:schemeClr val="bg2"/>
              </a:buClr>
              <a:buFont typeface="Arial" charset="0"/>
              <a:buChar char="•"/>
              <a:defRPr/>
            </a:lvl2pPr>
            <a:lvl3pPr marL="1257300" indent="-342900">
              <a:buClr>
                <a:schemeClr val="bg2"/>
              </a:buClr>
              <a:buFont typeface="Arial" charset="0"/>
              <a:buChar char="•"/>
              <a:defRPr/>
            </a:lvl3pPr>
            <a:lvl4pPr marL="1657350" indent="-285750">
              <a:buClr>
                <a:schemeClr val="bg2"/>
              </a:buClr>
              <a:buFont typeface="Arial" charset="0"/>
              <a:buChar char="•"/>
              <a:defRPr/>
            </a:lvl4pPr>
            <a:lvl5pPr marL="2114550" indent="-285750">
              <a:buClr>
                <a:schemeClr val="bg2"/>
              </a:buClr>
              <a:buFont typeface="Arial" charset="0"/>
              <a:buChar char="•"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tabLst/>
              <a:defRPr/>
            </a:pPr>
            <a:r>
              <a:rPr lang="en-US" dirty="0"/>
              <a:t>Text</a:t>
            </a:r>
          </a:p>
          <a:p>
            <a:pPr marL="5715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tabLst/>
              <a:defRPr/>
            </a:pPr>
            <a:r>
              <a:rPr lang="en-US" dirty="0"/>
              <a:t>More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B2AEC9-60D6-704C-B3FB-EB85247E7D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48774"/>
            <a:ext cx="11228294" cy="0"/>
          </a:xfrm>
          <a:prstGeom prst="line">
            <a:avLst/>
          </a:prstGeom>
          <a:ln w="25400" cap="sq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978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2018 Cyber Balance Sheet</a:t>
            </a:r>
          </a:p>
        </p:txBody>
      </p:sp>
    </p:spTree>
    <p:extLst>
      <p:ext uri="{BB962C8B-B14F-4D97-AF65-F5344CB8AC3E}">
        <p14:creationId xmlns:p14="http://schemas.microsoft.com/office/powerpoint/2010/main" val="41059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24784"/>
            <a:ext cx="12192000" cy="1423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0599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B2AEC9-60D6-704C-B3FB-EB85247E7D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978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Cyber Balance Sheet Summit 2017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248774"/>
            <a:ext cx="11228294" cy="0"/>
          </a:xfrm>
          <a:prstGeom prst="line">
            <a:avLst/>
          </a:prstGeom>
          <a:ln w="25400" cap="sq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045913"/>
            <a:ext cx="730885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r="8330"/>
          <a:stretch/>
        </p:blipFill>
        <p:spPr>
          <a:xfrm>
            <a:off x="0" y="0"/>
            <a:ext cx="3845859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3845858" cy="685800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41" y="213566"/>
            <a:ext cx="1381521" cy="11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7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" y="-3175"/>
            <a:ext cx="12188952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0599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0599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B2AEC9-60D6-704C-B3FB-EB85247E7D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8397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Cyber Balance Sheet Summit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248774"/>
            <a:ext cx="11228294" cy="0"/>
          </a:xfrm>
          <a:prstGeom prst="line">
            <a:avLst/>
          </a:prstGeom>
          <a:ln w="25400" cap="sq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39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324784"/>
            <a:ext cx="12192000" cy="1423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92311"/>
            <a:ext cx="5157787" cy="67944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71761"/>
            <a:ext cx="5157787" cy="34420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92311"/>
            <a:ext cx="5183188" cy="67945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71761"/>
            <a:ext cx="5183188" cy="34420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978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Cyber Balance Sheet Summit 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B2AEC9-60D6-704C-B3FB-EB85247E7D0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248774"/>
            <a:ext cx="11228294" cy="0"/>
          </a:xfrm>
          <a:prstGeom prst="line">
            <a:avLst/>
          </a:prstGeom>
          <a:ln w="25400" cap="sq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7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12192536" cy="687039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39" y="2440166"/>
            <a:ext cx="2460122" cy="19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3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49823"/>
            <a:ext cx="10515600" cy="4059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Cyber Balance Sheet Summit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2AEC9-60D6-704C-B3FB-EB85247E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1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none" baseline="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Courier New" charset="0"/>
        <a:buChar char="o"/>
        <a:defRPr sz="2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/>
        <a:buChar char="•"/>
        <a:defRPr sz="24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/>
        <a:buChar char="•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 blind, indoor, building&#10;&#10;Description automatically generated">
            <a:extLst>
              <a:ext uri="{FF2B5EF4-FFF2-40B4-BE49-F238E27FC236}">
                <a16:creationId xmlns:a16="http://schemas.microsoft.com/office/drawing/2014/main" id="{4FAE9990-0E9A-D44A-B08E-E842318F9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" r="1" b="1"/>
          <a:stretch/>
        </p:blipFill>
        <p:spPr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C78C5B-3A70-0C4C-87CC-6BBEE00E880C}"/>
              </a:ext>
            </a:extLst>
          </p:cNvPr>
          <p:cNvSpPr txBox="1"/>
          <p:nvPr/>
        </p:nvSpPr>
        <p:spPr>
          <a:xfrm>
            <a:off x="6534615" y="0"/>
            <a:ext cx="5657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Communicating Cyber Risk to the 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34B3C-8FB4-8F4D-A0C3-645FDC6967D1}"/>
              </a:ext>
            </a:extLst>
          </p:cNvPr>
          <p:cNvSpPr txBox="1"/>
          <p:nvPr/>
        </p:nvSpPr>
        <p:spPr>
          <a:xfrm>
            <a:off x="6534618" y="3943814"/>
            <a:ext cx="56573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Metricon X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Wade Baker</a:t>
            </a:r>
          </a:p>
        </p:txBody>
      </p:sp>
    </p:spTree>
    <p:extLst>
      <p:ext uri="{BB962C8B-B14F-4D97-AF65-F5344CB8AC3E}">
        <p14:creationId xmlns:p14="http://schemas.microsoft.com/office/powerpoint/2010/main" val="317224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FEB8E4-CB4B-914A-BA83-D29A9D70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2017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77FAA-29C0-DE4A-9615-991377CA6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77" y="2051824"/>
            <a:ext cx="11574246" cy="3916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AA1114-4F79-A344-95FE-93DA2C14F8C8}"/>
              </a:ext>
            </a:extLst>
          </p:cNvPr>
          <p:cNvSpPr/>
          <p:nvPr/>
        </p:nvSpPr>
        <p:spPr>
          <a:xfrm>
            <a:off x="8296507" y="2051824"/>
            <a:ext cx="1628078" cy="330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0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FEB8E4-CB4B-914A-BA83-D29A9D70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2017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B72EB-C6B7-0D42-9C82-E425C61B3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4550"/>
            <a:ext cx="10515600" cy="40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9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0248-4536-2F43-B9A4-28DF2C5F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2017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C2E6F-8E5F-E34D-A08F-708141DD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7BC3B-E6A2-5340-BB9C-6D381B3F2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145681"/>
            <a:ext cx="7054721" cy="2469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0D92B9-1B18-6640-975C-29AD526CBA4A}"/>
              </a:ext>
            </a:extLst>
          </p:cNvPr>
          <p:cNvSpPr txBox="1"/>
          <p:nvPr/>
        </p:nvSpPr>
        <p:spPr>
          <a:xfrm>
            <a:off x="3034721" y="4888391"/>
            <a:ext cx="8319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When asked what information they find most valuable for understanding the cybersecurity posture of the company, boards crave far more business-relevant reporting than CISOs.</a:t>
            </a:r>
          </a:p>
        </p:txBody>
      </p:sp>
    </p:spTree>
    <p:extLst>
      <p:ext uri="{BB962C8B-B14F-4D97-AF65-F5344CB8AC3E}">
        <p14:creationId xmlns:p14="http://schemas.microsoft.com/office/powerpoint/2010/main" val="1962590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09F7-0D80-C349-974A-2DC04AE5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CBEED-500A-354A-8ED2-26628ED25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is cyber risk perceived relative to other types of risk? What factors alter this perception?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cyber risk information is reported to the board? What drives dialogue and value?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is cyber reporting viewed by the board? What drives confidence and satisfaction?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cyber risk reporting — and reception — vary across roles and organizations?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7B2C5-57E6-8F42-8761-FC4C70F3A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23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B7A4-7A14-524A-BE0C-09B41D714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Drivers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119C8-E834-EB48-A824-5D3CE31A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FD6CD-440B-F644-B1A3-3705C1A08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14" y="2294331"/>
            <a:ext cx="10515600" cy="30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9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B7A4-7A14-524A-BE0C-09B41D714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Drivers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119C8-E834-EB48-A824-5D3CE31A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95CDCA-EA5B-1D45-8C12-FC8E84C5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6" y="2296629"/>
            <a:ext cx="3876254" cy="348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63C2D-84D6-6547-AFC6-FCF75B7D3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465" y="2296629"/>
            <a:ext cx="3569069" cy="351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C1E31-D027-934A-8ADE-5C6281FD6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824" y="2264569"/>
            <a:ext cx="35179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51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C670-7B9C-424B-BDF0-064AE3C51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Drivers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4144F-E7ED-C342-8C6B-0EF3CC13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CED75-9D86-A543-93CE-1DCD95931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6981"/>
            <a:ext cx="4114800" cy="431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E9541-35B8-5E46-AE64-B0D03D684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2" y="1916981"/>
            <a:ext cx="4711700" cy="97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D0583-8D5F-0A43-B85E-8B78CB822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952" y="3293269"/>
            <a:ext cx="44196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1B7D5B-36F5-A24D-AC06-4641A8542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952" y="4910857"/>
            <a:ext cx="44577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19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797C-6191-6E4A-AC65-A86D125C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Risk in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ECC7F-3112-A148-81FE-E9141C5A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FE797-E21A-9B49-9F65-AF393E408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1287"/>
            <a:ext cx="6077654" cy="23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5003F-9B16-434F-813C-439717C34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854" y="1941286"/>
            <a:ext cx="4437946" cy="2635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C3AAD5-4BD1-0746-B56E-42A9FE45E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50" y="4906760"/>
            <a:ext cx="9258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33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9C9C-E450-5243-8996-77D2F7AA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Expressing Cyber Risk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BA1FD-E697-7244-B341-4E549F01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528D0-9196-6242-8C67-8E994BF91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2844"/>
            <a:ext cx="8372868" cy="2638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F8E759-03BA-3E4A-B265-0381A114F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158" y="4601566"/>
            <a:ext cx="4483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52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E3BD9-3162-B545-A167-F5E1C646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03187-BCA9-F745-B93C-5CAF61C3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F6CF6-6283-C449-B2FC-EF735F93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92086"/>
            <a:ext cx="65151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05D5D-F05F-344F-AAE6-1A272A67F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4508367"/>
            <a:ext cx="4000500" cy="1141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19ED55-5CC6-6047-A9D7-E1198EF7A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00" y="2593128"/>
            <a:ext cx="4000500" cy="10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BE50C-CEB6-594E-8696-0B715E17A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054" y="643467"/>
            <a:ext cx="4303648" cy="5571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CC0E015-7E60-7949-9E41-DE8A6E6E2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176" y="643467"/>
            <a:ext cx="4188771" cy="5571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50826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E3BD9-3162-B545-A167-F5E1C646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03187-BCA9-F745-B93C-5CAF61C3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F6CF6-6283-C449-B2FC-EF735F93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92086"/>
            <a:ext cx="65151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05D5D-F05F-344F-AAE6-1A272A67F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4508367"/>
            <a:ext cx="4000500" cy="1141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19ED55-5CC6-6047-A9D7-E1198EF7A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00" y="2593128"/>
            <a:ext cx="4000500" cy="1077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8A2F1-4052-DC45-B993-F3E871D8A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07" y="1962150"/>
            <a:ext cx="11733786" cy="4152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43572-E1AB-8946-8849-666F70739ADD}"/>
              </a:ext>
            </a:extLst>
          </p:cNvPr>
          <p:cNvSpPr/>
          <p:nvPr/>
        </p:nvSpPr>
        <p:spPr>
          <a:xfrm>
            <a:off x="6565900" y="3911466"/>
            <a:ext cx="4787900" cy="884053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A768C-22D8-AB4D-A320-6FA769CFCC64}"/>
              </a:ext>
            </a:extLst>
          </p:cNvPr>
          <p:cNvSpPr/>
          <p:nvPr/>
        </p:nvSpPr>
        <p:spPr>
          <a:xfrm>
            <a:off x="1168907" y="3212937"/>
            <a:ext cx="4787900" cy="711065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65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D1798-BE11-6043-B923-F7BD5D78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Boardroom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2A138-D757-8A4C-ABF2-D915E1EA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22957-EE29-B545-AD12-EABEFFBA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8019"/>
            <a:ext cx="6616700" cy="419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C1768-D738-EC4D-BE3C-8377502BD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080" y="3429000"/>
            <a:ext cx="4077720" cy="14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6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D1798-BE11-6043-B923-F7BD5D78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to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2A138-D757-8A4C-ABF2-D915E1EA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9CA47-4D4E-7D47-9EC6-AA69E59B0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2150"/>
            <a:ext cx="6261100" cy="415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26389-6BE1-6648-990D-DCB31855D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656" y="3493041"/>
            <a:ext cx="4082143" cy="1010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A0C61-DE1C-3C45-9F42-7A263B4C1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04" y="1928392"/>
            <a:ext cx="11682591" cy="41906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8D20FC-31A3-FA4D-803B-222BD0525CA6}"/>
              </a:ext>
            </a:extLst>
          </p:cNvPr>
          <p:cNvSpPr/>
          <p:nvPr/>
        </p:nvSpPr>
        <p:spPr>
          <a:xfrm>
            <a:off x="1168907" y="3554001"/>
            <a:ext cx="4787900" cy="69287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841C4-68E7-B548-A83D-6E3A707DD840}"/>
              </a:ext>
            </a:extLst>
          </p:cNvPr>
          <p:cNvSpPr/>
          <p:nvPr/>
        </p:nvSpPr>
        <p:spPr>
          <a:xfrm>
            <a:off x="6614667" y="2887817"/>
            <a:ext cx="4787900" cy="711065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5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0B42-B827-D445-9A36-9729B533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ED6CC-5AFF-4049-8718-E14C718D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538184-ADAC-FD49-9B2F-463F42B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0264"/>
            <a:ext cx="10515600" cy="407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48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0B42-B827-D445-9A36-9729B533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Reception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ED6CC-5AFF-4049-8718-E14C718D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1EA8B-8257-7D4A-BF26-A0E1DC016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51264"/>
            <a:ext cx="7620000" cy="257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F8707-99A9-654E-82E9-60BCE64B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826907"/>
            <a:ext cx="9220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8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0B42-B827-D445-9A36-9729B533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Reception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ED6CC-5AFF-4049-8718-E14C718D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49AF3-2160-1040-9247-08C669C08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6014"/>
            <a:ext cx="5475514" cy="2234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094339-A683-F345-A3FA-B728AA79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086" y="4049681"/>
            <a:ext cx="5678714" cy="2142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BF9ED-2AEE-D840-9DDA-3F0C3214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696749"/>
            <a:ext cx="4459514" cy="84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0A031-FB1E-524C-80C3-110BD0C61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514" y="2635348"/>
            <a:ext cx="4165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8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0B42-B827-D445-9A36-9729B533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Reception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ED6CC-5AFF-4049-8718-E14C718D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49AF3-2160-1040-9247-08C669C08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6014"/>
            <a:ext cx="5475514" cy="2234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094339-A683-F345-A3FA-B728AA79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086" y="4049681"/>
            <a:ext cx="5678714" cy="2142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BF9ED-2AEE-D840-9DDA-3F0C3214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696749"/>
            <a:ext cx="4459514" cy="84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0A031-FB1E-524C-80C3-110BD0C61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514" y="2635348"/>
            <a:ext cx="4165600" cy="63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82733B-AD8E-1346-9B26-03F42BD73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88" y="0"/>
            <a:ext cx="10680224" cy="66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18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2A8F-10D2-2249-9AFF-2539850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F9358-31BB-FE43-8F84-1E72AE48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858F8-2B69-0C4C-B3C7-A7BAD3AF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Cyber Balance Sheet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72812-F74E-604D-9AD2-AA7A4F2C6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792095"/>
            <a:ext cx="10515600" cy="25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1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2A8F-10D2-2249-9AFF-2539850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F9358-31BB-FE43-8F84-1E72AE48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858F8-2B69-0C4C-B3C7-A7BAD3AF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Cyber Balance Sheet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0479F-DA3B-5446-A0AE-D33F682A4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587624"/>
            <a:ext cx="10515600" cy="280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74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2A8F-10D2-2249-9AFF-2539850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F9358-31BB-FE43-8F84-1E72AE48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858F8-2B69-0C4C-B3C7-A7BAD3AF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Cyber Balance Sheet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6F23B-55D1-254D-B44B-A0C500EA0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65379"/>
            <a:ext cx="10515600" cy="31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9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CF2200-3C29-4D40-9A79-8D25583CCEFE}"/>
              </a:ext>
            </a:extLst>
          </p:cNvPr>
          <p:cNvSpPr txBox="1"/>
          <p:nvPr/>
        </p:nvSpPr>
        <p:spPr>
          <a:xfrm>
            <a:off x="3648663" y="3013501"/>
            <a:ext cx="4894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A funny aside…</a:t>
            </a:r>
          </a:p>
        </p:txBody>
      </p:sp>
    </p:spTree>
    <p:extLst>
      <p:ext uri="{BB962C8B-B14F-4D97-AF65-F5344CB8AC3E}">
        <p14:creationId xmlns:p14="http://schemas.microsoft.com/office/powerpoint/2010/main" val="1383043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2A8F-10D2-2249-9AFF-2539850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F9358-31BB-FE43-8F84-1E72AE48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858F8-2B69-0C4C-B3C7-A7BAD3AF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Cyber Balance Sheet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3DD1B-0128-FE42-B1DA-2EF96630B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2660341"/>
            <a:ext cx="10426700" cy="30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2A8F-10D2-2249-9AFF-2539850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F9358-31BB-FE43-8F84-1E72AE48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2AEC9-60D6-704C-B3FB-EB85247E7D0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858F8-2B69-0C4C-B3C7-A7BAD3AF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 Cyber Balance Sheet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72812-F74E-604D-9AD2-AA7A4F2C6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792095"/>
            <a:ext cx="10515600" cy="25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72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 blind, indoor, building&#10;&#10;Description automatically generated">
            <a:extLst>
              <a:ext uri="{FF2B5EF4-FFF2-40B4-BE49-F238E27FC236}">
                <a16:creationId xmlns:a16="http://schemas.microsoft.com/office/drawing/2014/main" id="{4FAE9990-0E9A-D44A-B08E-E842318F9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" r="1" b="1"/>
          <a:stretch/>
        </p:blipFill>
        <p:spPr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C78C5B-3A70-0C4C-87CC-6BBEE00E880C}"/>
              </a:ext>
            </a:extLst>
          </p:cNvPr>
          <p:cNvSpPr txBox="1"/>
          <p:nvPr/>
        </p:nvSpPr>
        <p:spPr>
          <a:xfrm>
            <a:off x="6534615" y="0"/>
            <a:ext cx="565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34B3C-8FB4-8F4D-A0C3-645FDC6967D1}"/>
              </a:ext>
            </a:extLst>
          </p:cNvPr>
          <p:cNvSpPr txBox="1"/>
          <p:nvPr/>
        </p:nvSpPr>
        <p:spPr>
          <a:xfrm>
            <a:off x="6534615" y="3943814"/>
            <a:ext cx="565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17046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2AD6B-1529-004A-9EEA-891D4EC9D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11" y="0"/>
            <a:ext cx="8864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2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3052F-AD48-C347-BD1E-29A61A822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31" y="0"/>
            <a:ext cx="887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3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CF2200-3C29-4D40-9A79-8D25583CCEFE}"/>
              </a:ext>
            </a:extLst>
          </p:cNvPr>
          <p:cNvSpPr txBox="1"/>
          <p:nvPr/>
        </p:nvSpPr>
        <p:spPr>
          <a:xfrm>
            <a:off x="3360319" y="3013501"/>
            <a:ext cx="5471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…enough of that.</a:t>
            </a:r>
          </a:p>
        </p:txBody>
      </p:sp>
    </p:spTree>
    <p:extLst>
      <p:ext uri="{BB962C8B-B14F-4D97-AF65-F5344CB8AC3E}">
        <p14:creationId xmlns:p14="http://schemas.microsoft.com/office/powerpoint/2010/main" val="42183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BE50C-CEB6-594E-8696-0B715E17A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054" y="643467"/>
            <a:ext cx="4303648" cy="5571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CC0E015-7E60-7949-9E41-DE8A6E6E2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176" y="643467"/>
            <a:ext cx="4188771" cy="5571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036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8B6D1-D1B8-9640-8DD1-05E6ADF25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75248"/>
            <a:ext cx="10905066" cy="43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3D90C-EE20-BA4E-9120-6BC71D596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77800"/>
            <a:ext cx="11633200" cy="650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A697F7-6767-FA4E-B478-1564EAA2C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3429000"/>
            <a:ext cx="11569700" cy="11176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93E95E-E8BA-2C4B-8FDB-585CA147EB38}"/>
              </a:ext>
            </a:extLst>
          </p:cNvPr>
          <p:cNvCxnSpPr/>
          <p:nvPr/>
        </p:nvCxnSpPr>
        <p:spPr>
          <a:xfrm>
            <a:off x="279400" y="3352800"/>
            <a:ext cx="11633200" cy="0"/>
          </a:xfrm>
          <a:prstGeom prst="line">
            <a:avLst/>
          </a:prstGeom>
          <a:ln w="4127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259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BS PowerPoint Theme">
      <a:dk1>
        <a:srgbClr val="222222"/>
      </a:dk1>
      <a:lt1>
        <a:srgbClr val="FFFFFF"/>
      </a:lt1>
      <a:dk2>
        <a:srgbClr val="000000"/>
      </a:dk2>
      <a:lt2>
        <a:srgbClr val="EF4036"/>
      </a:lt2>
      <a:accent1>
        <a:srgbClr val="4E4E4E"/>
      </a:accent1>
      <a:accent2>
        <a:srgbClr val="797979"/>
      </a:accent2>
      <a:accent3>
        <a:srgbClr val="186DBC"/>
      </a:accent3>
      <a:accent4>
        <a:srgbClr val="1D61A2"/>
      </a:accent4>
      <a:accent5>
        <a:srgbClr val="B33028"/>
      </a:accent5>
      <a:accent6>
        <a:srgbClr val="FFFFFF"/>
      </a:accent6>
      <a:hlink>
        <a:srgbClr val="EF4036"/>
      </a:hlink>
      <a:folHlink>
        <a:srgbClr val="4E4E4E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204</Words>
  <Application>Microsoft Macintosh PowerPoint</Application>
  <PresentationFormat>Widescreen</PresentationFormat>
  <Paragraphs>59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Courier New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of 2017 Study</vt:lpstr>
      <vt:lpstr>Review of 2017 Study</vt:lpstr>
      <vt:lpstr>Review of 2017 Study</vt:lpstr>
      <vt:lpstr>2018 Research Questions</vt:lpstr>
      <vt:lpstr>Risk Drivers</vt:lpstr>
      <vt:lpstr>Risk Drivers</vt:lpstr>
      <vt:lpstr>Risk Drivers</vt:lpstr>
      <vt:lpstr>Cyber Risk in Perspective</vt:lpstr>
      <vt:lpstr>Expressing Cyber Risk</vt:lpstr>
      <vt:lpstr>Board Reporting</vt:lpstr>
      <vt:lpstr>Board Reporting</vt:lpstr>
      <vt:lpstr>Boardroom Dialogue</vt:lpstr>
      <vt:lpstr>Value to Board</vt:lpstr>
      <vt:lpstr>Metrics Reporting</vt:lpstr>
      <vt:lpstr>Metrics Reception</vt:lpstr>
      <vt:lpstr>Metrics Reception</vt:lpstr>
      <vt:lpstr>Metrics Reception</vt:lpstr>
      <vt:lpstr>Conclusion</vt:lpstr>
      <vt:lpstr>Conclusion</vt:lpstr>
      <vt:lpstr>Conclusion</vt:lpstr>
      <vt:lpstr>Conclusion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Baker, Wade</dc:creator>
  <cp:lastModifiedBy>Baker, Wade</cp:lastModifiedBy>
  <cp:revision>2</cp:revision>
  <dcterms:created xsi:type="dcterms:W3CDTF">2019-03-22T13:17:03Z</dcterms:created>
  <dcterms:modified xsi:type="dcterms:W3CDTF">2019-03-22T13:45:54Z</dcterms:modified>
</cp:coreProperties>
</file>