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73" r:id="rId6"/>
  </p:sldMasterIdLst>
  <p:notesMasterIdLst>
    <p:notesMasterId r:id="rId52"/>
  </p:notesMasterIdLst>
  <p:sldIdLst>
    <p:sldId id="272" r:id="rId7"/>
    <p:sldId id="300" r:id="rId8"/>
    <p:sldId id="273" r:id="rId9"/>
    <p:sldId id="275" r:id="rId10"/>
    <p:sldId id="274" r:id="rId11"/>
    <p:sldId id="30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9" r:id="rId23"/>
    <p:sldId id="270" r:id="rId24"/>
    <p:sldId id="268" r:id="rId25"/>
    <p:sldId id="271" r:id="rId26"/>
    <p:sldId id="276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9" r:id="rId35"/>
    <p:sldId id="303" r:id="rId36"/>
    <p:sldId id="287" r:id="rId37"/>
    <p:sldId id="288" r:id="rId38"/>
    <p:sldId id="285" r:id="rId39"/>
    <p:sldId id="286" r:id="rId40"/>
    <p:sldId id="290" r:id="rId41"/>
    <p:sldId id="306" r:id="rId42"/>
    <p:sldId id="291" r:id="rId43"/>
    <p:sldId id="295" r:id="rId44"/>
    <p:sldId id="292" r:id="rId45"/>
    <p:sldId id="293" r:id="rId46"/>
    <p:sldId id="302" r:id="rId47"/>
    <p:sldId id="304" r:id="rId48"/>
    <p:sldId id="298" r:id="rId49"/>
    <p:sldId id="294" r:id="rId50"/>
    <p:sldId id="305" r:id="rId5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480"/>
    <a:srgbClr val="3E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88121" autoAdjust="0"/>
  </p:normalViewPr>
  <p:slideViewPr>
    <p:cSldViewPr snapToGrid="0" snapToObjects="1">
      <p:cViewPr varScale="1">
        <p:scale>
          <a:sx n="170" d="100"/>
          <a:sy n="170" d="100"/>
        </p:scale>
        <p:origin x="-12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45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92189-A050-CC4A-BFCA-385164AC219B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D3529-0DBA-7749-B15B-E88EA35DF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8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E4EEC-242E-4699-A735-AC67A33725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01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we don’t have an answer for this,</a:t>
            </a:r>
            <a:r>
              <a:rPr lang="en-US" baseline="0" dirty="0" smtClean="0"/>
              <a:t> (yet)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a sample of 8.9k, that’s +/- 0.9% or so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2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 smtClean="0">
                <a:latin typeface="Courier"/>
                <a:cs typeface="Courier"/>
              </a:rPr>
              <a:t> app_latest_language   org  apps</a:t>
            </a:r>
          </a:p>
          <a:p>
            <a:r>
              <a:rPr lang="mr-IN" dirty="0" smtClean="0">
                <a:latin typeface="Courier"/>
                <a:cs typeface="Courier"/>
              </a:rPr>
              <a:t>1 Python                 52    84</a:t>
            </a:r>
          </a:p>
          <a:p>
            <a:r>
              <a:rPr lang="mr-IN" dirty="0" smtClean="0">
                <a:latin typeface="Courier"/>
                <a:cs typeface="Courier"/>
              </a:rPr>
              <a:t>2 iOS                   103   216</a:t>
            </a:r>
          </a:p>
          <a:p>
            <a:r>
              <a:rPr lang="mr-IN" dirty="0" smtClean="0">
                <a:latin typeface="Courier"/>
                <a:cs typeface="Courier"/>
              </a:rPr>
              <a:t>3 C++                   118   432</a:t>
            </a:r>
          </a:p>
          <a:p>
            <a:r>
              <a:rPr lang="mr-IN" dirty="0" smtClean="0">
                <a:latin typeface="Courier"/>
                <a:cs typeface="Courier"/>
              </a:rPr>
              <a:t>4 PHP                   214   519</a:t>
            </a:r>
          </a:p>
          <a:p>
            <a:r>
              <a:rPr lang="mr-IN" dirty="0" smtClean="0">
                <a:latin typeface="Courier"/>
                <a:cs typeface="Courier"/>
              </a:rPr>
              <a:t>5 Android               232   485</a:t>
            </a:r>
          </a:p>
          <a:p>
            <a:r>
              <a:rPr lang="mr-IN" dirty="0" smtClean="0">
                <a:latin typeface="Courier"/>
                <a:cs typeface="Courier"/>
              </a:rPr>
              <a:t>6 Javascript            415  1653</a:t>
            </a:r>
          </a:p>
          <a:p>
            <a:r>
              <a:rPr lang="mr-IN" dirty="0" smtClean="0">
                <a:latin typeface="Courier"/>
                <a:cs typeface="Courier"/>
              </a:rPr>
              <a:t>7 Java                  759  8899</a:t>
            </a:r>
          </a:p>
          <a:p>
            <a:r>
              <a:rPr lang="mr-IN" dirty="0" smtClean="0">
                <a:latin typeface="Courier"/>
                <a:cs typeface="Courier"/>
              </a:rPr>
              <a:t>8 .Net                  999  7478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2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This</a:t>
            </a:r>
            <a:r>
              <a:rPr lang="en-US" i="1" baseline="0" dirty="0" smtClean="0"/>
              <a:t> note may belong to a different slide? </a:t>
            </a:r>
            <a:r>
              <a:rPr lang="en-US" dirty="0" smtClean="0"/>
              <a:t>“Single Scan Apps” have</a:t>
            </a:r>
            <a:r>
              <a:rPr lang="en-US" baseline="0" dirty="0" smtClean="0"/>
              <a:t> an age of 0 and are still open (scanned once)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“Single Scan Apps” have</a:t>
            </a:r>
            <a:r>
              <a:rPr lang="en-US" baseline="0" dirty="0" smtClean="0"/>
              <a:t> an age of 0 and are still open (scanned once)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causes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SAST: modules removed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DAST: cannot reproduce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7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Sociology:</a:t>
            </a:r>
            <a:r>
              <a:rPr lang="en-US" baseline="0" dirty="0" smtClean="0"/>
              <a:t> “event-history analysis”, engineering: “failure-time analysis”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6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Coxph</a:t>
            </a:r>
            <a:r>
              <a:rPr lang="en-US" dirty="0" smtClean="0"/>
              <a:t> model, R2</a:t>
            </a:r>
            <a:r>
              <a:rPr lang="en-US" baseline="0" dirty="0" smtClean="0"/>
              <a:t> = 0.011 for “severity + exploitability + </a:t>
            </a:r>
            <a:r>
              <a:rPr lang="en-US" baseline="0" dirty="0" err="1" smtClean="0"/>
              <a:t>app_crit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7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Coxph</a:t>
            </a:r>
            <a:r>
              <a:rPr lang="en-US" dirty="0" smtClean="0"/>
              <a:t> model, R2</a:t>
            </a:r>
            <a:r>
              <a:rPr lang="en-US" baseline="0" dirty="0" smtClean="0"/>
              <a:t> = 0.011 for “severity + exploitability + </a:t>
            </a:r>
            <a:r>
              <a:rPr lang="en-US" baseline="0" dirty="0" err="1" smtClean="0"/>
              <a:t>app_crit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D3529-0DBA-7749-B15B-E88EA35DF2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7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keep things in perspective, when we look at scan frequency by application, we see that it’s still heavily weighted toward just a handful of scans per application. The median scan rate amongst our entire application portfolio under test is still just two. </a:t>
            </a:r>
          </a:p>
          <a:p>
            <a:endParaRPr lang="en-US" dirty="0" smtClean="0"/>
          </a:p>
          <a:p>
            <a:r>
              <a:rPr lang="en-US" dirty="0" smtClean="0"/>
              <a:t>What does this tell us? Plenty of organizations obviously still stick to what they’ve always done before.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09BFF-9304-4EE8-967B-56F816FBB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7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C6BE1-D3D2-EA47-97D9-C494C22B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EA75EA-1043-CF4D-A089-8459BE7E4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138" y="1138333"/>
            <a:ext cx="8467725" cy="3623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72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88C669E5-BD0B-1542-9FB5-98751D58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400" y="393427"/>
            <a:ext cx="4215200" cy="309059"/>
          </a:xfrm>
          <a:prstGeom prst="rect">
            <a:avLst/>
          </a:prstGeom>
        </p:spPr>
        <p:txBody>
          <a:bodyPr vert="horz" lIns="68580" tIns="34290" rIns="68580" bIns="34290" rtlCol="0" anchor="ctr">
            <a:spAutoFit/>
          </a:bodyPr>
          <a:lstStyle>
            <a:lvl1pPr>
              <a:defRPr sz="17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84D90A29-798D-144B-907C-AFED276874EC}"/>
              </a:ext>
            </a:extLst>
          </p:cNvPr>
          <p:cNvSpPr txBox="1">
            <a:spLocks/>
          </p:cNvSpPr>
          <p:nvPr userDrawn="1"/>
        </p:nvSpPr>
        <p:spPr>
          <a:xfrm>
            <a:off x="628650" y="1242918"/>
            <a:ext cx="2485253" cy="229550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FF760F4-C21A-3D4D-9DD8-2B7A0AC0E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073" y="208608"/>
            <a:ext cx="504568" cy="63653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BFE5E5DB-C860-5943-AF29-B1173BF14FB3}"/>
              </a:ext>
            </a:extLst>
          </p:cNvPr>
          <p:cNvSpPr/>
          <p:nvPr userDrawn="1"/>
        </p:nvSpPr>
        <p:spPr>
          <a:xfrm>
            <a:off x="685800" y="1862781"/>
            <a:ext cx="1438018" cy="1438018"/>
          </a:xfrm>
          <a:prstGeom prst="roundRect">
            <a:avLst>
              <a:gd name="adj" fmla="val 7644"/>
            </a:avLst>
          </a:prstGeom>
          <a:gradFill>
            <a:gsLst>
              <a:gs pos="0">
                <a:schemeClr val="accent1"/>
              </a:gs>
              <a:gs pos="99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6A4FC69-F124-CE4E-B39E-1B4CC9F6083B}"/>
              </a:ext>
            </a:extLst>
          </p:cNvPr>
          <p:cNvSpPr/>
          <p:nvPr userDrawn="1"/>
        </p:nvSpPr>
        <p:spPr>
          <a:xfrm>
            <a:off x="3852992" y="1862781"/>
            <a:ext cx="1438018" cy="1438018"/>
          </a:xfrm>
          <a:prstGeom prst="roundRect">
            <a:avLst>
              <a:gd name="adj" fmla="val 7644"/>
            </a:avLst>
          </a:prstGeom>
          <a:gradFill>
            <a:gsLst>
              <a:gs pos="0">
                <a:schemeClr val="accent1"/>
              </a:gs>
              <a:gs pos="99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5EA042A4-24E0-8E41-B8FA-25A557BAC904}"/>
              </a:ext>
            </a:extLst>
          </p:cNvPr>
          <p:cNvSpPr/>
          <p:nvPr userDrawn="1"/>
        </p:nvSpPr>
        <p:spPr>
          <a:xfrm>
            <a:off x="7008598" y="1862781"/>
            <a:ext cx="1438018" cy="1438018"/>
          </a:xfrm>
          <a:prstGeom prst="roundRect">
            <a:avLst>
              <a:gd name="adj" fmla="val 7644"/>
            </a:avLst>
          </a:prstGeom>
          <a:gradFill>
            <a:gsLst>
              <a:gs pos="0">
                <a:schemeClr val="accent1"/>
              </a:gs>
              <a:gs pos="99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4BCAD0F-0CD8-3845-B824-F6E87E6713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420667"/>
            <a:ext cx="1541859" cy="266740"/>
          </a:xfrm>
        </p:spPr>
        <p:txBody>
          <a:bodyPr>
            <a:spAutoFit/>
          </a:bodyPr>
          <a:lstStyle>
            <a:lvl1pPr marL="0" indent="0">
              <a:buNone/>
              <a:defRPr sz="1400" b="1" spc="2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C8C06C36-05B2-2640-B979-AD238C048B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1595" y="3420667"/>
            <a:ext cx="1541859" cy="266740"/>
          </a:xfrm>
        </p:spPr>
        <p:txBody>
          <a:bodyPr>
            <a:spAutoFit/>
          </a:bodyPr>
          <a:lstStyle>
            <a:lvl1pPr marL="0" indent="0">
              <a:buNone/>
              <a:defRPr sz="1400" b="1" spc="2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xmlns="" id="{31C85796-19D0-BE49-B3E7-853A2FA7F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08598" y="3420667"/>
            <a:ext cx="1541859" cy="266740"/>
          </a:xfrm>
        </p:spPr>
        <p:txBody>
          <a:bodyPr>
            <a:spAutoFit/>
          </a:bodyPr>
          <a:lstStyle>
            <a:lvl1pPr marL="0" indent="0">
              <a:buNone/>
              <a:defRPr sz="1400" b="1" spc="2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97297641-6836-BC4B-9108-5F6891A0A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3752278"/>
            <a:ext cx="1541859" cy="91916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888377B9-A66F-7741-8D29-4657BB4E69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1595" y="3752278"/>
            <a:ext cx="1541859" cy="91916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xmlns="" id="{72DA52EA-E7FD-C147-9DD4-2B8A5F252F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390" y="3752278"/>
            <a:ext cx="1541859" cy="91916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F1B230F3-CD85-9F42-8BE3-20EEFDD71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487" y="1010841"/>
            <a:ext cx="7473554" cy="651272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79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88C669E5-BD0B-1542-9FB5-98751D58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400" y="393427"/>
            <a:ext cx="4215200" cy="309059"/>
          </a:xfrm>
          <a:prstGeom prst="rect">
            <a:avLst/>
          </a:prstGeom>
        </p:spPr>
        <p:txBody>
          <a:bodyPr vert="horz" lIns="68580" tIns="34290" rIns="68580" bIns="34290" rtlCol="0" anchor="ctr">
            <a:spAutoFit/>
          </a:bodyPr>
          <a:lstStyle>
            <a:lvl1pPr>
              <a:defRPr sz="17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84D90A29-798D-144B-907C-AFED276874EC}"/>
              </a:ext>
            </a:extLst>
          </p:cNvPr>
          <p:cNvSpPr txBox="1">
            <a:spLocks/>
          </p:cNvSpPr>
          <p:nvPr userDrawn="1"/>
        </p:nvSpPr>
        <p:spPr>
          <a:xfrm>
            <a:off x="628650" y="1242918"/>
            <a:ext cx="2485253" cy="229550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BFE5E5DB-C860-5943-AF29-B1173BF14FB3}"/>
              </a:ext>
            </a:extLst>
          </p:cNvPr>
          <p:cNvSpPr/>
          <p:nvPr userDrawn="1"/>
        </p:nvSpPr>
        <p:spPr>
          <a:xfrm>
            <a:off x="2231940" y="1862781"/>
            <a:ext cx="1438018" cy="1438018"/>
          </a:xfrm>
          <a:prstGeom prst="roundRect">
            <a:avLst>
              <a:gd name="adj" fmla="val 7644"/>
            </a:avLst>
          </a:prstGeom>
          <a:gradFill>
            <a:gsLst>
              <a:gs pos="0">
                <a:schemeClr val="accent1"/>
              </a:gs>
              <a:gs pos="99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6A4FC69-F124-CE4E-B39E-1B4CC9F6083B}"/>
              </a:ext>
            </a:extLst>
          </p:cNvPr>
          <p:cNvSpPr/>
          <p:nvPr userDrawn="1"/>
        </p:nvSpPr>
        <p:spPr>
          <a:xfrm>
            <a:off x="5456280" y="1862781"/>
            <a:ext cx="1438018" cy="1438018"/>
          </a:xfrm>
          <a:prstGeom prst="roundRect">
            <a:avLst>
              <a:gd name="adj" fmla="val 7644"/>
            </a:avLst>
          </a:prstGeom>
          <a:gradFill>
            <a:gsLst>
              <a:gs pos="0">
                <a:schemeClr val="accent1"/>
              </a:gs>
              <a:gs pos="99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4BCAD0F-0CD8-3845-B824-F6E87E6713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2187" y="3420667"/>
            <a:ext cx="1541859" cy="266740"/>
          </a:xfrm>
        </p:spPr>
        <p:txBody>
          <a:bodyPr>
            <a:spAutoFit/>
          </a:bodyPr>
          <a:lstStyle>
            <a:lvl1pPr marL="0" indent="0">
              <a:buNone/>
              <a:defRPr sz="1400" b="1" spc="2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C8C06C36-05B2-2640-B979-AD238C048B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871" y="3420667"/>
            <a:ext cx="1541859" cy="266740"/>
          </a:xfrm>
        </p:spPr>
        <p:txBody>
          <a:bodyPr>
            <a:spAutoFit/>
          </a:bodyPr>
          <a:lstStyle>
            <a:lvl1pPr marL="0" indent="0">
              <a:buNone/>
              <a:defRPr sz="1400" b="1" spc="22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97297641-6836-BC4B-9108-5F6891A0A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2187" y="3752278"/>
            <a:ext cx="1541859" cy="91916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888377B9-A66F-7741-8D29-4657BB4E69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5871" y="3752278"/>
            <a:ext cx="1541859" cy="91916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F1B230F3-CD85-9F42-8BE3-20EEFDD71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487" y="1010841"/>
            <a:ext cx="7473554" cy="651272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989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828CE-3CED-2646-A3DF-A568B0009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88563"/>
            <a:ext cx="6858000" cy="1110833"/>
          </a:xfrm>
        </p:spPr>
        <p:txBody>
          <a:bodyPr anchor="ctr" anchorCtr="0">
            <a:noAutofit/>
          </a:bodyPr>
          <a:lstStyle>
            <a:lvl1pPr algn="ctr">
              <a:defRPr sz="3800"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4ED76E-E4A2-AA49-A219-052719F8C7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468453"/>
            <a:ext cx="6858000" cy="309059"/>
          </a:xfrm>
        </p:spPr>
        <p:txBody>
          <a:bodyPr>
            <a:spAutoFit/>
          </a:bodyPr>
          <a:lstStyle>
            <a:lvl1pPr marL="0" indent="0" algn="ctr">
              <a:buNone/>
              <a:defRPr sz="1700" b="1" spc="225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078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2.xml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3.xml"/><Relationship Id="rId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9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1078"/>
            <a:ext cx="8229600" cy="357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18399"/>
          </a:xfrm>
          <a:prstGeom prst="rect">
            <a:avLst/>
          </a:prstGeom>
          <a:solidFill>
            <a:srgbClr val="3E6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488" y="4853389"/>
            <a:ext cx="1203094" cy="180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F760F4-C21A-3D4D-9DD8-2B7A0AC0E34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639432" y="4506969"/>
            <a:ext cx="504568" cy="6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72" r:id="rId3"/>
    <p:sldLayoutId id="2147493458" r:id="rId4"/>
    <p:sldLayoutId id="2147493459" r:id="rId5"/>
    <p:sldLayoutId id="2147493460" r:id="rId6"/>
    <p:sldLayoutId id="2147493461" r:id="rId7"/>
    <p:sldLayoutId id="2147493475" r:id="rId8"/>
    <p:sldLayoutId id="2147493462" r:id="rId9"/>
    <p:sldLayoutId id="2147493463" r:id="rId10"/>
    <p:sldLayoutId id="2147493464" r:id="rId11"/>
    <p:sldLayoutId id="2147493465" r:id="rId12"/>
    <p:sldLayoutId id="214749346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4A7DF3-8C38-474B-B43D-40A69F3F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2095"/>
            <a:ext cx="7886700" cy="2369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5B62C6-19CF-9B40-834D-B4E52D91E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99A262-2ACB-0142-9BCF-485458D1A01C}"/>
              </a:ext>
            </a:extLst>
          </p:cNvPr>
          <p:cNvSpPr/>
          <p:nvPr userDrawn="1"/>
        </p:nvSpPr>
        <p:spPr>
          <a:xfrm>
            <a:off x="0" y="0"/>
            <a:ext cx="9144000" cy="11932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EAF5ED-7F04-8842-8504-1043B8891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4073" y="208608"/>
            <a:ext cx="504568" cy="636531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62A79AD9-2500-794E-8593-B2540533B3F4}"/>
              </a:ext>
            </a:extLst>
          </p:cNvPr>
          <p:cNvSpPr txBox="1">
            <a:spLocks/>
          </p:cNvSpPr>
          <p:nvPr userDrawn="1"/>
        </p:nvSpPr>
        <p:spPr>
          <a:xfrm>
            <a:off x="194073" y="4819136"/>
            <a:ext cx="1279471" cy="167203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err="1">
                <a:solidFill>
                  <a:srgbClr val="79B7B2"/>
                </a:solidFill>
              </a:rPr>
              <a:t>www.cyentia.com</a:t>
            </a:r>
            <a:endParaRPr lang="en-US" sz="800" dirty="0">
              <a:solidFill>
                <a:srgbClr val="79B7B2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18C01FB1-43F5-8C41-B6C2-A63214CAD1BD}"/>
              </a:ext>
            </a:extLst>
          </p:cNvPr>
          <p:cNvSpPr txBox="1">
            <a:spLocks/>
          </p:cNvSpPr>
          <p:nvPr userDrawn="1"/>
        </p:nvSpPr>
        <p:spPr>
          <a:xfrm>
            <a:off x="1172799" y="4819136"/>
            <a:ext cx="1965271" cy="167203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A5A5A5"/>
                </a:solidFill>
              </a:rPr>
              <a:t>Proprietary and Confidential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4CF30BD0-22B5-B44D-A6D6-E265D833E327}"/>
              </a:ext>
            </a:extLst>
          </p:cNvPr>
          <p:cNvSpPr txBox="1">
            <a:spLocks/>
          </p:cNvSpPr>
          <p:nvPr userDrawn="1"/>
        </p:nvSpPr>
        <p:spPr>
          <a:xfrm>
            <a:off x="8710893" y="4781293"/>
            <a:ext cx="274772" cy="242888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4F79A6"/>
                </a:solidFill>
              </a:rPr>
              <a:pPr/>
              <a:t>‹#›</a:t>
            </a:fld>
            <a:endParaRPr lang="en-US" dirty="0">
              <a:solidFill>
                <a:srgbClr val="4F7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700" b="1" kern="1200">
          <a:solidFill>
            <a:schemeClr val="accent2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4A7DF3-8C38-474B-B43D-40A69F3F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5B62C6-19CF-9B40-834D-B4E52D91E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783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B5660-2EEE-FF42-9566-3D6B45AF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889" y="1324441"/>
            <a:ext cx="6659783" cy="1110833"/>
          </a:xfrm>
        </p:spPr>
        <p:txBody>
          <a:bodyPr/>
          <a:lstStyle/>
          <a:p>
            <a:r>
              <a:rPr lang="en-US" dirty="0" smtClean="0"/>
              <a:t>Why Does Application Security Take So Long?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B46051-8FA1-7542-8406-C1CE65411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8658"/>
            <a:ext cx="6858000" cy="309059"/>
          </a:xfrm>
        </p:spPr>
        <p:txBody>
          <a:bodyPr/>
          <a:lstStyle/>
          <a:p>
            <a:r>
              <a:rPr lang="en-US" dirty="0" err="1" smtClean="0"/>
              <a:t>Metricon</a:t>
            </a:r>
            <a:r>
              <a:rPr lang="en-US" dirty="0" smtClean="0"/>
              <a:t> X, 2019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444EC1-FFD7-C447-A281-91EFAE448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867" y="4456908"/>
            <a:ext cx="1104388" cy="497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556" t="21109" b="20385"/>
          <a:stretch/>
        </p:blipFill>
        <p:spPr>
          <a:xfrm>
            <a:off x="1485274" y="4516259"/>
            <a:ext cx="1811758" cy="378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5923" y="3843324"/>
            <a:ext cx="289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Chris </a:t>
            </a:r>
            <a:r>
              <a:rPr lang="en-US" b="1" dirty="0" err="1" smtClean="0">
                <a:solidFill>
                  <a:schemeClr val="bg1"/>
                </a:solidFill>
              </a:rPr>
              <a:t>Eng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Vice President, Research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7225" y="3843324"/>
            <a:ext cx="3325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Jay Jacobs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Chief Data Scientist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2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Closures per Event</a:t>
            </a:r>
            <a:endParaRPr lang="en-US" dirty="0"/>
          </a:p>
        </p:txBody>
      </p:sp>
      <p:pic>
        <p:nvPicPr>
          <p:cNvPr id="4" name="Picture 3" descr="dens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8368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6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Closures per Event</a:t>
            </a:r>
            <a:endParaRPr lang="en-US" dirty="0"/>
          </a:p>
        </p:txBody>
      </p:sp>
      <p:pic>
        <p:nvPicPr>
          <p:cNvPr id="4" name="Picture 3" descr="mass_closure_power_l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850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9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Closures per Event</a:t>
            </a:r>
            <a:endParaRPr lang="en-US" dirty="0"/>
          </a:p>
        </p:txBody>
      </p:sp>
      <p:pic>
        <p:nvPicPr>
          <p:cNvPr id="4" name="Picture 3" descr="mass_closure_power_l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8368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“Mass-Closures”</a:t>
            </a:r>
            <a:endParaRPr lang="en-US" dirty="0"/>
          </a:p>
        </p:txBody>
      </p:sp>
      <p:pic>
        <p:nvPicPr>
          <p:cNvPr id="5" name="Picture 4" descr="app_purp_w_mass_clos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850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8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“Mass-Closures”</a:t>
            </a:r>
            <a:endParaRPr lang="en-US" dirty="0"/>
          </a:p>
        </p:txBody>
      </p:sp>
      <p:pic>
        <p:nvPicPr>
          <p:cNvPr id="3" name="Picture 2" descr="app_purp_wout_mass_clos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8368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7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Survival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duration / time to event</a:t>
            </a:r>
          </a:p>
          <a:p>
            <a:r>
              <a:rPr lang="en-US" dirty="0" smtClean="0"/>
              <a:t>Has a lot of other names</a:t>
            </a:r>
          </a:p>
          <a:p>
            <a:r>
              <a:rPr lang="en-US" dirty="0" smtClean="0"/>
              <a:t>Accounts for censored </a:t>
            </a:r>
            <a:r>
              <a:rPr lang="en-US" dirty="0" smtClean="0"/>
              <a:t>data (participation, but no event recorded):</a:t>
            </a:r>
          </a:p>
          <a:p>
            <a:pPr lvl="1"/>
            <a:r>
              <a:rPr lang="en-US" dirty="0" smtClean="0"/>
              <a:t>Team stopped scanning an application</a:t>
            </a:r>
            <a:endParaRPr lang="en-US" dirty="0" smtClean="0"/>
          </a:p>
          <a:p>
            <a:pPr lvl="1"/>
            <a:r>
              <a:rPr lang="en-US" dirty="0" smtClean="0"/>
              <a:t>Finding still open at time data collected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74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Analysis</a:t>
            </a:r>
            <a:endParaRPr lang="en-US" dirty="0"/>
          </a:p>
        </p:txBody>
      </p:sp>
      <p:pic>
        <p:nvPicPr>
          <p:cNvPr id="4" name="Picture 3" descr="survival-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8368"/>
            <a:ext cx="7315200" cy="41148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837473" y="2034850"/>
            <a:ext cx="642324" cy="1240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109365" y="2935332"/>
            <a:ext cx="642324" cy="1240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560105" y="3836057"/>
            <a:ext cx="642324" cy="1240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492623" y="4135938"/>
            <a:ext cx="642324" cy="1240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51689" y="1784499"/>
            <a:ext cx="135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“Censored”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data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7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rvival-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8368"/>
            <a:ext cx="73152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8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Analysis</a:t>
            </a:r>
            <a:endParaRPr lang="en-US" dirty="0"/>
          </a:p>
        </p:txBody>
      </p:sp>
      <p:pic>
        <p:nvPicPr>
          <p:cNvPr id="4" name="Picture 3" descr="survival_cur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850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0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0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0" y="656850"/>
            <a:ext cx="7970560" cy="40738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8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 Research?</a:t>
            </a: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idx="1"/>
          </p:nvPr>
        </p:nvSpPr>
        <p:spPr>
          <a:xfrm>
            <a:off x="3094892" y="1021078"/>
            <a:ext cx="5591908" cy="3573545"/>
          </a:xfrm>
        </p:spPr>
        <p:txBody>
          <a:bodyPr/>
          <a:lstStyle/>
          <a:p>
            <a:r>
              <a:rPr lang="en-US" dirty="0" smtClean="0"/>
              <a:t>Veracode State of Software Security (</a:t>
            </a:r>
            <a:r>
              <a:rPr lang="en-US" dirty="0" err="1" smtClean="0"/>
              <a:t>SoSS</a:t>
            </a:r>
            <a:r>
              <a:rPr lang="en-US" dirty="0" smtClean="0"/>
              <a:t>), Volume 9</a:t>
            </a:r>
          </a:p>
          <a:p>
            <a:r>
              <a:rPr lang="en-US" dirty="0" smtClean="0"/>
              <a:t>Largest quantitative study of application security findings </a:t>
            </a:r>
          </a:p>
          <a:p>
            <a:r>
              <a:rPr lang="en-US" dirty="0" smtClean="0"/>
              <a:t>Partnered with </a:t>
            </a:r>
            <a:r>
              <a:rPr lang="en-US" dirty="0" err="1" smtClean="0"/>
              <a:t>Cyentia</a:t>
            </a:r>
            <a:r>
              <a:rPr lang="en-US" dirty="0" smtClean="0"/>
              <a:t> Institute to analyze the data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76725"/>
            <a:ext cx="2444829" cy="317228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9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Analysis</a:t>
            </a:r>
            <a:endParaRPr lang="en-US" dirty="0"/>
          </a:p>
        </p:txBody>
      </p:sp>
      <p:pic>
        <p:nvPicPr>
          <p:cNvPr id="4" name="Picture 3" descr="fig0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" y="1788091"/>
            <a:ext cx="8994850" cy="21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8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733146"/>
            <a:ext cx="6858000" cy="1110833"/>
          </a:xfrm>
        </p:spPr>
        <p:txBody>
          <a:bodyPr/>
          <a:lstStyle/>
          <a:p>
            <a:r>
              <a:rPr lang="en-US" dirty="0" smtClean="0"/>
              <a:t>Which Factors </a:t>
            </a:r>
            <a:r>
              <a:rPr lang="en-US" dirty="0"/>
              <a:t>I</a:t>
            </a:r>
            <a:r>
              <a:rPr lang="en-US" dirty="0" smtClean="0"/>
              <a:t>nfluence Remediation?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9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Severity of Finding</a:t>
            </a:r>
            <a:endParaRPr lang="en-US" dirty="0"/>
          </a:p>
        </p:txBody>
      </p:sp>
      <p:pic>
        <p:nvPicPr>
          <p:cNvPr id="3" name="Picture 2" descr="fig0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2" y="1393981"/>
            <a:ext cx="8544056" cy="29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0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2" y="1992701"/>
            <a:ext cx="8357517" cy="200580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Severity of 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5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Severity of Finding</a:t>
            </a:r>
            <a:endParaRPr lang="en-US" dirty="0"/>
          </a:p>
        </p:txBody>
      </p:sp>
      <p:pic>
        <p:nvPicPr>
          <p:cNvPr id="5" name="Picture 4" descr="fig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4" y="656850"/>
            <a:ext cx="7955732" cy="40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3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Exploitability of Finding</a:t>
            </a:r>
            <a:endParaRPr lang="en-US" dirty="0"/>
          </a:p>
        </p:txBody>
      </p:sp>
      <p:pic>
        <p:nvPicPr>
          <p:cNvPr id="3" name="Picture 2" descr="fig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7" y="1364788"/>
            <a:ext cx="8612778" cy="30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68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Severity + Exploitability of Finding</a:t>
            </a:r>
            <a:endParaRPr lang="en-US" dirty="0"/>
          </a:p>
        </p:txBody>
      </p:sp>
      <p:pic>
        <p:nvPicPr>
          <p:cNvPr id="3" name="Picture 2" descr="fig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1" y="1345990"/>
            <a:ext cx="8793459" cy="30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85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Criticality of Application</a:t>
            </a:r>
            <a:endParaRPr lang="en-US" dirty="0"/>
          </a:p>
        </p:txBody>
      </p:sp>
      <p:pic>
        <p:nvPicPr>
          <p:cNvPr id="3" name="Picture 2" descr="fig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" y="1295647"/>
            <a:ext cx="8597203" cy="31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Severity + Criticality</a:t>
            </a:r>
            <a:endParaRPr lang="en-US" dirty="0"/>
          </a:p>
        </p:txBody>
      </p:sp>
      <p:pic>
        <p:nvPicPr>
          <p:cNvPr id="3" name="Picture 2" descr="fig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4" y="1390342"/>
            <a:ext cx="8699072" cy="3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2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733146"/>
            <a:ext cx="6858000" cy="1110833"/>
          </a:xfrm>
        </p:spPr>
        <p:txBody>
          <a:bodyPr>
            <a:normAutofit/>
          </a:bodyPr>
          <a:lstStyle/>
          <a:p>
            <a:r>
              <a:rPr lang="en-US" dirty="0" err="1" smtClean="0"/>
              <a:t>DevSecOps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5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and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Gain insight into real-world application security practices (i.e. not a survey)</a:t>
            </a:r>
          </a:p>
          <a:p>
            <a:pPr lvl="1"/>
            <a:r>
              <a:rPr lang="en-US" dirty="0" smtClean="0"/>
              <a:t>Provide data for customers to benchmark themselves against their peers</a:t>
            </a:r>
          </a:p>
          <a:p>
            <a:pPr lvl="1"/>
            <a:r>
              <a:rPr lang="en-US" dirty="0" smtClean="0"/>
              <a:t>Generate actionable advice for improving application security programs</a:t>
            </a:r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Formulate a list of questions that might be answerable given the available data</a:t>
            </a:r>
          </a:p>
          <a:p>
            <a:pPr lvl="1"/>
            <a:r>
              <a:rPr lang="en-US" dirty="0" smtClean="0"/>
              <a:t>Stand back and use science</a:t>
            </a:r>
          </a:p>
        </p:txBody>
      </p:sp>
    </p:spTree>
    <p:extLst>
      <p:ext uri="{BB962C8B-B14F-4D97-AF65-F5344CB8AC3E}">
        <p14:creationId xmlns:p14="http://schemas.microsoft.com/office/powerpoint/2010/main" val="15645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Frequency</a:t>
            </a:r>
            <a:endParaRPr lang="en-US" dirty="0"/>
          </a:p>
        </p:txBody>
      </p:sp>
      <p:pic>
        <p:nvPicPr>
          <p:cNvPr id="3" name="Picture 2" descr="fig41.pd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658368"/>
            <a:ext cx="8046720" cy="41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Frequency</a:t>
            </a:r>
            <a:endParaRPr lang="en-US" dirty="0"/>
          </a:p>
        </p:txBody>
      </p:sp>
      <p:pic>
        <p:nvPicPr>
          <p:cNvPr id="3" name="Picture 2" descr="fig4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8" y="658368"/>
            <a:ext cx="8055685" cy="41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76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4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4" y="656850"/>
            <a:ext cx="8156193" cy="4168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8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Frequency</a:t>
            </a:r>
            <a:endParaRPr lang="en-US" dirty="0"/>
          </a:p>
        </p:txBody>
      </p:sp>
      <p:pic>
        <p:nvPicPr>
          <p:cNvPr id="3" name="Picture 2" descr="fig4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0" y="656850"/>
            <a:ext cx="7932160" cy="40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Frequency</a:t>
            </a:r>
            <a:endParaRPr lang="en-US" dirty="0"/>
          </a:p>
        </p:txBody>
      </p:sp>
      <p:pic>
        <p:nvPicPr>
          <p:cNvPr id="3" name="Picture 2" descr="fig4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3" y="934187"/>
            <a:ext cx="8271715" cy="34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5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887155"/>
            <a:ext cx="6858000" cy="1110833"/>
          </a:xfrm>
        </p:spPr>
        <p:txBody>
          <a:bodyPr/>
          <a:lstStyle/>
          <a:p>
            <a:r>
              <a:rPr lang="en-US" dirty="0" smtClean="0"/>
              <a:t>An Unanswered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78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interval data</a:t>
            </a:r>
            <a:endParaRPr lang="en-US" dirty="0"/>
          </a:p>
        </p:txBody>
      </p:sp>
      <p:pic>
        <p:nvPicPr>
          <p:cNvPr id="3" name="Picture 2" descr="app_purp_wout_mass_clos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8368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50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“n = ?”</a:t>
            </a:r>
            <a:endParaRPr lang="en-US" dirty="0"/>
          </a:p>
        </p:txBody>
      </p:sp>
      <p:pic>
        <p:nvPicPr>
          <p:cNvPr id="6" name="Picture 5" descr="fig4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6" y="658368"/>
            <a:ext cx="7999668" cy="40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23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“n = ?”</a:t>
            </a:r>
            <a:endParaRPr lang="en-US" dirty="0"/>
          </a:p>
        </p:txBody>
      </p:sp>
      <p:pic>
        <p:nvPicPr>
          <p:cNvPr id="3" name="Picture 2" descr="fig4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5" y="658368"/>
            <a:ext cx="7941451" cy="40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“n = ?”</a:t>
            </a:r>
            <a:endParaRPr lang="en-US" dirty="0"/>
          </a:p>
        </p:txBody>
      </p:sp>
      <p:pic>
        <p:nvPicPr>
          <p:cNvPr id="5" name="Picture 4" descr="by_langu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58368"/>
            <a:ext cx="8261351" cy="413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Veracode customers</a:t>
            </a:r>
          </a:p>
          <a:p>
            <a:r>
              <a:rPr lang="en-US" dirty="0" smtClean="0"/>
              <a:t>12 months of application scan data</a:t>
            </a:r>
          </a:p>
          <a:p>
            <a:pPr lvl="1"/>
            <a:r>
              <a:rPr lang="en-US" dirty="0" smtClean="0"/>
              <a:t>April 1, 2017 – March 31, 2018</a:t>
            </a:r>
          </a:p>
          <a:p>
            <a:pPr lvl="1"/>
            <a:r>
              <a:rPr lang="en-US" dirty="0" smtClean="0"/>
              <a:t>Over 700,000 application assessments representing 2 trillion lines of code </a:t>
            </a:r>
          </a:p>
          <a:p>
            <a:r>
              <a:rPr lang="en-US" dirty="0" smtClean="0"/>
              <a:t>Started with about 24 million findings</a:t>
            </a:r>
          </a:p>
          <a:p>
            <a:pPr lvl="1"/>
            <a:r>
              <a:rPr lang="en-US" dirty="0"/>
              <a:t>All open flaws retained “discovered” </a:t>
            </a:r>
            <a:r>
              <a:rPr lang="en-US" dirty="0" smtClean="0"/>
              <a:t>date</a:t>
            </a:r>
          </a:p>
          <a:p>
            <a:r>
              <a:rPr lang="en-US" dirty="0" smtClean="0"/>
              <a:t>Variety of orgs, industries, languages, purposes (open source / proprietary)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4989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“n = ?”</a:t>
            </a:r>
            <a:endParaRPr lang="en-US" dirty="0"/>
          </a:p>
        </p:txBody>
      </p:sp>
      <p:pic>
        <p:nvPicPr>
          <p:cNvPr id="5" name="Picture 4" descr="by_langu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58368"/>
            <a:ext cx="8261351" cy="4130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1859" y="781679"/>
            <a:ext cx="20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52 orgs / 84 apps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3522" y="1154562"/>
            <a:ext cx="145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232 / 485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6095" y="1506219"/>
            <a:ext cx="139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415 / 1653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8762" y="1864302"/>
            <a:ext cx="139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999 / 7478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0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Reconfirm scan frequency findings on next year’s data set</a:t>
            </a:r>
          </a:p>
          <a:p>
            <a:r>
              <a:rPr lang="en-US" dirty="0" smtClean="0"/>
              <a:t>Incorporate findings from other products</a:t>
            </a:r>
          </a:p>
          <a:p>
            <a:pPr lvl="1"/>
            <a:r>
              <a:rPr lang="en-US" dirty="0" smtClean="0"/>
              <a:t>Greenlight (i.e. IDE-based partial scans)</a:t>
            </a:r>
          </a:p>
          <a:p>
            <a:pPr lvl="1"/>
            <a:r>
              <a:rPr lang="en-US" dirty="0" err="1" smtClean="0"/>
              <a:t>SourceClear</a:t>
            </a:r>
            <a:r>
              <a:rPr lang="en-US" dirty="0" smtClean="0"/>
              <a:t>-based SCA findings</a:t>
            </a:r>
          </a:p>
          <a:p>
            <a:r>
              <a:rPr lang="en-US" dirty="0" smtClean="0"/>
              <a:t>Longer term: correlation of findings to individual developer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47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Future Ideas (Jay?)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(fragment I clipped from an email thread: “</a:t>
            </a:r>
            <a:r>
              <a:rPr lang="en-US" i="1" dirty="0"/>
              <a:t>A note for future data collection is to generate/store some type of </a:t>
            </a:r>
            <a:r>
              <a:rPr lang="en-US" i="1" dirty="0" err="1"/>
              <a:t>scan_id</a:t>
            </a:r>
            <a:r>
              <a:rPr lang="en-US" i="1" dirty="0"/>
              <a:t> that gets tied to the finding, so joining scans to findings is </a:t>
            </a:r>
            <a:r>
              <a:rPr lang="en-US" i="1" dirty="0" smtClean="0"/>
              <a:t>failsafe”)</a:t>
            </a:r>
          </a:p>
          <a:p>
            <a:pPr lvl="1"/>
            <a:r>
              <a:rPr lang="en-US" i="1" dirty="0" smtClean="0"/>
              <a:t>This seemed maybe worth mentioning but I don’t quite get it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602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B5660-2EEE-FF42-9566-3D6B45AF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889" y="1324441"/>
            <a:ext cx="6659783" cy="1110833"/>
          </a:xfrm>
        </p:spPr>
        <p:txBody>
          <a:bodyPr/>
          <a:lstStyle/>
          <a:p>
            <a:r>
              <a:rPr lang="en-US" dirty="0" smtClean="0"/>
              <a:t>Why Does Application Security Take So Long?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B46051-8FA1-7542-8406-C1CE65411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8658"/>
            <a:ext cx="6858000" cy="309059"/>
          </a:xfrm>
        </p:spPr>
        <p:txBody>
          <a:bodyPr/>
          <a:lstStyle/>
          <a:p>
            <a:r>
              <a:rPr lang="en-US" dirty="0" err="1" smtClean="0"/>
              <a:t>Metricon</a:t>
            </a:r>
            <a:r>
              <a:rPr lang="en-US" dirty="0" smtClean="0"/>
              <a:t> X, 2019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444EC1-FFD7-C447-A281-91EFAE448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867" y="4456908"/>
            <a:ext cx="1104388" cy="497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556" t="21109" b="20385"/>
          <a:stretch/>
        </p:blipFill>
        <p:spPr>
          <a:xfrm>
            <a:off x="1485274" y="4516259"/>
            <a:ext cx="1811758" cy="378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5923" y="3843324"/>
            <a:ext cx="289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Chris </a:t>
            </a:r>
            <a:r>
              <a:rPr lang="en-US" b="1" dirty="0" err="1" smtClean="0">
                <a:solidFill>
                  <a:schemeClr val="bg1"/>
                </a:solidFill>
              </a:rPr>
              <a:t>Eng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Vice President, Research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7225" y="3843324"/>
            <a:ext cx="3325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Jay Jacobs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Chief Data Scientist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31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Industry</a:t>
            </a:r>
            <a:endParaRPr lang="en-US" dirty="0"/>
          </a:p>
        </p:txBody>
      </p:sp>
      <p:pic>
        <p:nvPicPr>
          <p:cNvPr id="3" name="Picture 2" descr="fig5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8" y="671532"/>
            <a:ext cx="8183651" cy="41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188"/>
            <a:ext cx="8229600" cy="51380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(Chris) - </a:t>
            </a:r>
            <a:r>
              <a:rPr lang="en-US" dirty="0" smtClean="0"/>
              <a:t>5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History, methodology, data </a:t>
            </a:r>
            <a:r>
              <a:rPr lang="en-US" dirty="0" smtClean="0"/>
              <a:t>set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Motivations for the study, wanting to answer all sorts of questions (give some examples, including some we can't answer with the data set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High level exec summary (maybe)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</a:t>
            </a:r>
            <a:r>
              <a:rPr lang="en-US" dirty="0"/>
              <a:t>Jay)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Decisions </a:t>
            </a:r>
            <a:r>
              <a:rPr lang="en-US" dirty="0"/>
              <a:t>about anomalies in the data set (see Jay's email from 8/28)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Policy (no sandbox) + Static + !singles + !</a:t>
            </a:r>
            <a:r>
              <a:rPr lang="en-US" dirty="0" err="1"/>
              <a:t>mass_closures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On mass closures: </a:t>
            </a:r>
            <a:r>
              <a:rPr lang="en-US" dirty="0" err="1"/>
              <a:t>DynamicDS</a:t>
            </a:r>
            <a:r>
              <a:rPr lang="en-US" dirty="0"/>
              <a:t> scan that get labeled as "cannot reproduce" and static scan events with modules removed; decision to drop top 0.1% of closure counts, i.e. 2000+ in a single day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</a:t>
            </a:r>
            <a:r>
              <a:rPr lang="en-US" dirty="0"/>
              <a:t>Chris)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Introduce </a:t>
            </a:r>
            <a:r>
              <a:rPr lang="en-US" dirty="0"/>
              <a:t>the topic of remediation, why we wanted to find out more, etc.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Maybe nix this transition and just have Jay introduce it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</a:t>
            </a:r>
            <a:r>
              <a:rPr lang="en-US" dirty="0"/>
              <a:t>Jay) - 8-10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Deep </a:t>
            </a:r>
            <a:r>
              <a:rPr lang="en-US" dirty="0"/>
              <a:t>dive on survival analysis -- a few slides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Mention proportional hazard model as a lead into the next set of findings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Describe the components of the new visualization and decisions around the design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</a:t>
            </a:r>
            <a:r>
              <a:rPr lang="en-US" dirty="0"/>
              <a:t>Chris) - 8-10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Trying </a:t>
            </a:r>
            <a:r>
              <a:rPr lang="en-US" dirty="0"/>
              <a:t>to figure out correlations between factors we measure and remediation rates; go through all the items we looked 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Severity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Exploitability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Severity + Exploitability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App Criticality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App Criticality + Severity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…and finally, Scan Frequency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Scan </a:t>
            </a:r>
            <a:r>
              <a:rPr lang="en-US" dirty="0"/>
              <a:t>frequency findings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Frequency as a proxy for </a:t>
            </a:r>
            <a:r>
              <a:rPr lang="en-US" dirty="0" err="1"/>
              <a:t>DevOps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The scan frequency plots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Broken assumptions about scan spacing (the 1x-12x time series plots)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</a:t>
            </a:r>
            <a:r>
              <a:rPr lang="en-US" dirty="0"/>
              <a:t>Jay) - 5-10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Other </a:t>
            </a:r>
            <a:r>
              <a:rPr lang="en-US" dirty="0"/>
              <a:t>interesting commentary on the analysis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Emphasis on n-values and what does "sample size" mean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   </a:t>
            </a:r>
            <a:r>
              <a:rPr lang="en-US" dirty="0"/>
              <a:t>You may have a million findings but only 100 companies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   </a:t>
            </a:r>
            <a:r>
              <a:rPr lang="en-US" dirty="0"/>
              <a:t>How does this tie to confidence intervals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   </a:t>
            </a:r>
            <a:r>
              <a:rPr lang="en-US" dirty="0"/>
              <a:t>Abstracting from flaws, or apps, or companies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TBD: check the exploratory analysis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</a:t>
            </a:r>
            <a:r>
              <a:rPr lang="en-US" dirty="0"/>
              <a:t>Both)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Chris </a:t>
            </a:r>
            <a:r>
              <a:rPr lang="en-US" dirty="0"/>
              <a:t>wrap-up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Reiterate most important finding(s)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TBD: Things we'd like to do differently, build on, reconfirm, etc. next time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Jay </a:t>
            </a:r>
            <a:r>
              <a:rPr lang="en-US" dirty="0"/>
              <a:t>wrap-up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·        </a:t>
            </a:r>
            <a:r>
              <a:rPr lang="en-US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3204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Key Takeaways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 smtClean="0"/>
              <a:t>85% </a:t>
            </a:r>
            <a:r>
              <a:rPr lang="en-US" sz="2600" dirty="0" smtClean="0"/>
              <a:t>of applications had at least one finding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About </a:t>
            </a:r>
            <a:r>
              <a:rPr lang="en-US" b="1" dirty="0" smtClean="0"/>
              <a:t>13%</a:t>
            </a:r>
            <a:r>
              <a:rPr lang="en-US" dirty="0" smtClean="0"/>
              <a:t> have at least one critical severity flaw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/>
              <a:t>More than </a:t>
            </a:r>
            <a:r>
              <a:rPr lang="en-US" sz="2600" b="1" dirty="0" smtClean="0"/>
              <a:t>70% </a:t>
            </a:r>
            <a:r>
              <a:rPr lang="en-US" sz="2600" dirty="0" smtClean="0"/>
              <a:t>of all flaws remain 1 month after discovery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Nearly 55% remain 3 months after discovery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 smtClean="0"/>
              <a:t>1 in 4 </a:t>
            </a:r>
            <a:r>
              <a:rPr lang="en-US" sz="2600" dirty="0" smtClean="0"/>
              <a:t>high and very high severity flaws are still open after </a:t>
            </a:r>
            <a:r>
              <a:rPr lang="en-US" sz="2600" b="1" dirty="0" smtClean="0"/>
              <a:t>290 days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/>
              <a:t>The most active </a:t>
            </a:r>
            <a:r>
              <a:rPr lang="en-US" sz="2600" dirty="0" err="1" smtClean="0"/>
              <a:t>DevSecOps</a:t>
            </a:r>
            <a:r>
              <a:rPr lang="en-US" sz="2600" dirty="0" smtClean="0"/>
              <a:t> programs fix flaws more than </a:t>
            </a:r>
            <a:r>
              <a:rPr lang="en-US" sz="2600" b="1" dirty="0" smtClean="0"/>
              <a:t>11.5x faster </a:t>
            </a:r>
            <a:r>
              <a:rPr lang="en-US" sz="2600" dirty="0" smtClean="0"/>
              <a:t>than the typical organization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60647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0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0" y="656850"/>
            <a:ext cx="7970560" cy="40738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Filtering and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Removed sandbox scans (11m)</a:t>
            </a:r>
          </a:p>
          <a:p>
            <a:r>
              <a:rPr lang="en-US" dirty="0" smtClean="0"/>
              <a:t>Removed dynamic </a:t>
            </a:r>
            <a:r>
              <a:rPr lang="en-US" dirty="0"/>
              <a:t>s</a:t>
            </a:r>
            <a:r>
              <a:rPr lang="en-US" dirty="0" smtClean="0"/>
              <a:t>cans (</a:t>
            </a:r>
            <a:r>
              <a:rPr lang="is-IS" dirty="0" smtClean="0"/>
              <a:t>1.2m)</a:t>
            </a:r>
          </a:p>
          <a:p>
            <a:r>
              <a:rPr lang="en-US" dirty="0" smtClean="0"/>
              <a:t>Removed single-scan apps (</a:t>
            </a:r>
            <a:r>
              <a:rPr lang="hr-HR" dirty="0" smtClean="0"/>
              <a:t>3.4m)</a:t>
            </a:r>
          </a:p>
          <a:p>
            <a:r>
              <a:rPr lang="en-US" dirty="0" smtClean="0"/>
              <a:t>Removed “m</a:t>
            </a:r>
            <a:r>
              <a:rPr lang="hr-HR" dirty="0" smtClean="0"/>
              <a:t>ass-</a:t>
            </a:r>
            <a:r>
              <a:rPr lang="en-US" dirty="0" smtClean="0"/>
              <a:t>c</a:t>
            </a:r>
            <a:r>
              <a:rPr lang="hr-HR" dirty="0" smtClean="0"/>
              <a:t>losure</a:t>
            </a:r>
            <a:r>
              <a:rPr lang="en-US" dirty="0" smtClean="0"/>
              <a:t>”</a:t>
            </a:r>
            <a:r>
              <a:rPr lang="hr-HR" dirty="0" smtClean="0"/>
              <a:t> </a:t>
            </a:r>
            <a:r>
              <a:rPr lang="en-US" dirty="0" smtClean="0"/>
              <a:t>e</a:t>
            </a:r>
            <a:r>
              <a:rPr lang="hr-HR" dirty="0" smtClean="0"/>
              <a:t>vents (2m)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Ended up with about 6.3 million findings</a:t>
            </a:r>
            <a:endParaRPr lang="hr-HR" i="1" dirty="0" smtClean="0"/>
          </a:p>
        </p:txBody>
      </p:sp>
    </p:spTree>
    <p:extLst>
      <p:ext uri="{BB962C8B-B14F-4D97-AF65-F5344CB8AC3E}">
        <p14:creationId xmlns:p14="http://schemas.microsoft.com/office/powerpoint/2010/main" val="16878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“Mass-Closures”</a:t>
            </a:r>
            <a:endParaRPr lang="en-US" dirty="0"/>
          </a:p>
        </p:txBody>
      </p:sp>
      <p:pic>
        <p:nvPicPr>
          <p:cNvPr id="5" name="Picture 4" descr="app_purp_w_mass_clos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850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“Mass-Closures”</a:t>
            </a:r>
            <a:endParaRPr lang="en-US" dirty="0"/>
          </a:p>
        </p:txBody>
      </p:sp>
      <p:pic>
        <p:nvPicPr>
          <p:cNvPr id="5" name="Picture 4" descr="app_purp_w_mass_clos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850"/>
            <a:ext cx="82296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2255" y="3479467"/>
            <a:ext cx="130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52k findings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8803" y="1052672"/>
            <a:ext cx="3627673" cy="670100"/>
            <a:chOff x="1678803" y="1052672"/>
            <a:chExt cx="3627673" cy="670100"/>
          </a:xfrm>
        </p:grpSpPr>
        <p:sp>
          <p:nvSpPr>
            <p:cNvPr id="7" name="TextBox 6"/>
            <p:cNvSpPr txBox="1"/>
            <p:nvPr/>
          </p:nvSpPr>
          <p:spPr>
            <a:xfrm>
              <a:off x="2378639" y="1052672"/>
              <a:ext cx="29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14k closed on day 7 (18%)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1678803" y="1422004"/>
              <a:ext cx="1715298" cy="3007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028541" y="2878766"/>
            <a:ext cx="3037765" cy="646331"/>
            <a:chOff x="969023" y="2878766"/>
            <a:chExt cx="3037765" cy="646331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086214" y="3145946"/>
              <a:ext cx="920574" cy="559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69023" y="2878766"/>
              <a:ext cx="2979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10k closed on</a:t>
              </a:r>
            </a:p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day 7 (12%)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15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Layout">
  <a:themeElements>
    <a:clrScheme name="Cyentia">
      <a:dk1>
        <a:srgbClr val="58595B"/>
      </a:dk1>
      <a:lt1>
        <a:srgbClr val="FFFFFF"/>
      </a:lt1>
      <a:dk2>
        <a:srgbClr val="3B617F"/>
      </a:dk2>
      <a:lt2>
        <a:srgbClr val="E7E6E6"/>
      </a:lt2>
      <a:accent1>
        <a:srgbClr val="4F79A6"/>
      </a:accent1>
      <a:accent2>
        <a:srgbClr val="79B7B2"/>
      </a:accent2>
      <a:accent3>
        <a:srgbClr val="A5A5A5"/>
      </a:accent3>
      <a:accent4>
        <a:srgbClr val="5DB1DF"/>
      </a:accent4>
      <a:accent5>
        <a:srgbClr val="3B617F"/>
      </a:accent5>
      <a:accent6>
        <a:srgbClr val="70ADB7"/>
      </a:accent6>
      <a:hlink>
        <a:srgbClr val="0563C1"/>
      </a:hlink>
      <a:folHlink>
        <a:srgbClr val="79B7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">
  <a:themeElements>
    <a:clrScheme name="Cyentia">
      <a:dk1>
        <a:srgbClr val="58595B"/>
      </a:dk1>
      <a:lt1>
        <a:srgbClr val="FFFFFF"/>
      </a:lt1>
      <a:dk2>
        <a:srgbClr val="3B617F"/>
      </a:dk2>
      <a:lt2>
        <a:srgbClr val="E7E6E6"/>
      </a:lt2>
      <a:accent1>
        <a:srgbClr val="4F79A6"/>
      </a:accent1>
      <a:accent2>
        <a:srgbClr val="79B7B2"/>
      </a:accent2>
      <a:accent3>
        <a:srgbClr val="A5A5A5"/>
      </a:accent3>
      <a:accent4>
        <a:srgbClr val="5DB1DF"/>
      </a:accent4>
      <a:accent5>
        <a:srgbClr val="3B617F"/>
      </a:accent5>
      <a:accent6>
        <a:srgbClr val="70ADB7"/>
      </a:accent6>
      <a:hlink>
        <a:srgbClr val="0563C1"/>
      </a:hlink>
      <a:folHlink>
        <a:srgbClr val="79B7B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11689</TotalTime>
  <Words>1232</Words>
  <Application>Microsoft Macintosh PowerPoint</Application>
  <PresentationFormat>On-screen Show (16:9)</PresentationFormat>
  <Paragraphs>179</Paragraphs>
  <Slides>45</Slides>
  <Notes>12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Basic Layout</vt:lpstr>
      <vt:lpstr>Cover</vt:lpstr>
      <vt:lpstr>Why Does Application Security Take So Long?</vt:lpstr>
      <vt:lpstr>What is This Research?</vt:lpstr>
      <vt:lpstr>Why and How?</vt:lpstr>
      <vt:lpstr>Data Sources</vt:lpstr>
      <vt:lpstr>Key Takeaways</vt:lpstr>
      <vt:lpstr>The Big Picture</vt:lpstr>
      <vt:lpstr>Filtering and Cleaning</vt:lpstr>
      <vt:lpstr>“Mass-Closures”</vt:lpstr>
      <vt:lpstr>“Mass-Closures”</vt:lpstr>
      <vt:lpstr>Closures per Event</vt:lpstr>
      <vt:lpstr>Closures per Event</vt:lpstr>
      <vt:lpstr>Closures per Event</vt:lpstr>
      <vt:lpstr>“Mass-Closures”</vt:lpstr>
      <vt:lpstr>“Mass-Closures”</vt:lpstr>
      <vt:lpstr>Survival Analysis</vt:lpstr>
      <vt:lpstr>Survival Analysis</vt:lpstr>
      <vt:lpstr>Survival Analysis</vt:lpstr>
      <vt:lpstr>Survival Analysis</vt:lpstr>
      <vt:lpstr>Survival Analysis</vt:lpstr>
      <vt:lpstr>Survival Analysis</vt:lpstr>
      <vt:lpstr>Which Factors Influence Remediation?</vt:lpstr>
      <vt:lpstr>Severity of Finding</vt:lpstr>
      <vt:lpstr>Severity of Finding</vt:lpstr>
      <vt:lpstr>Severity of Finding</vt:lpstr>
      <vt:lpstr>Exploitability of Finding</vt:lpstr>
      <vt:lpstr>Severity + Exploitability of Finding</vt:lpstr>
      <vt:lpstr>Business Criticality of Application</vt:lpstr>
      <vt:lpstr>Severity + Criticality</vt:lpstr>
      <vt:lpstr>DevSecOps</vt:lpstr>
      <vt:lpstr>Scan Frequency</vt:lpstr>
      <vt:lpstr>Scan Frequency</vt:lpstr>
      <vt:lpstr>Scan Frequency</vt:lpstr>
      <vt:lpstr>Scan Frequency</vt:lpstr>
      <vt:lpstr>Scan Frequency</vt:lpstr>
      <vt:lpstr>An Unanswered Question</vt:lpstr>
      <vt:lpstr>The challenge of interval data</vt:lpstr>
      <vt:lpstr>The challenge of “n = ?”</vt:lpstr>
      <vt:lpstr>The challenge of “n = ?”</vt:lpstr>
      <vt:lpstr>The challenge of “n = ?”</vt:lpstr>
      <vt:lpstr>The challenge of “n = ?”</vt:lpstr>
      <vt:lpstr>Future Ideas</vt:lpstr>
      <vt:lpstr>Future Ideas (Jay?)</vt:lpstr>
      <vt:lpstr>Why Does Application Security Take So Long?</vt:lpstr>
      <vt:lpstr>By Industry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Jay</cp:lastModifiedBy>
  <cp:revision>83</cp:revision>
  <dcterms:created xsi:type="dcterms:W3CDTF">2010-04-12T23:12:02Z</dcterms:created>
  <dcterms:modified xsi:type="dcterms:W3CDTF">2019-03-21T19:42:51Z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