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0" r:id="rId4"/>
    <p:sldId id="261" r:id="rId5"/>
    <p:sldId id="262" r:id="rId6"/>
    <p:sldId id="263" r:id="rId7"/>
    <p:sldId id="264" r:id="rId8"/>
    <p:sldId id="265" r:id="rId9"/>
    <p:sldId id="266" r:id="rId10"/>
  </p:sldIdLst>
  <p:sldSz cx="9144000" cy="6858000" type="screen4x3"/>
  <p:notesSz cx="6858000" cy="3248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68AAEE-08EE-4F04-B41B-208C6DE94831}" v="39" dt="2019-03-20T15:21:29.2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2" d="100"/>
          <a:sy n="112" d="100"/>
        </p:scale>
        <p:origin x="100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Gay" userId="S::brian.gay@northramp.com::2248b9bf-5abe-492b-b29f-e2ecf6dfacae" providerId="AD" clId="Web-{753B8B51-527E-22B6-011C-B104C29848E9}"/>
    <pc:docChg chg="modSld">
      <pc:chgData name="Brian Gay" userId="S::brian.gay@northramp.com::2248b9bf-5abe-492b-b29f-e2ecf6dfacae" providerId="AD" clId="Web-{753B8B51-527E-22B6-011C-B104C29848E9}" dt="2019-03-19T19:51:42.220" v="2"/>
      <pc:docMkLst>
        <pc:docMk/>
      </pc:docMkLst>
      <pc:sldChg chg="modNotes">
        <pc:chgData name="Brian Gay" userId="S::brian.gay@northramp.com::2248b9bf-5abe-492b-b29f-e2ecf6dfacae" providerId="AD" clId="Web-{753B8B51-527E-22B6-011C-B104C29848E9}" dt="2019-03-19T19:51:42.220" v="2"/>
        <pc:sldMkLst>
          <pc:docMk/>
          <pc:sldMk cId="0" sldId="257"/>
        </pc:sldMkLst>
      </pc:sldChg>
    </pc:docChg>
  </pc:docChgLst>
  <pc:docChgLst>
    <pc:chgData name="Brian Gay" userId="S::brian.gay@northramp.com::2248b9bf-5abe-492b-b29f-e2ecf6dfacae" providerId="AD" clId="Web-{38E63689-EE92-7EF1-4A57-17901A9F426F}"/>
    <pc:docChg chg="modSld">
      <pc:chgData name="Brian Gay" userId="S::brian.gay@northramp.com::2248b9bf-5abe-492b-b29f-e2ecf6dfacae" providerId="AD" clId="Web-{38E63689-EE92-7EF1-4A57-17901A9F426F}" dt="2019-03-21T15:23:30.330" v="9"/>
      <pc:docMkLst>
        <pc:docMk/>
      </pc:docMkLst>
      <pc:sldChg chg="modNotes">
        <pc:chgData name="Brian Gay" userId="S::brian.gay@northramp.com::2248b9bf-5abe-492b-b29f-e2ecf6dfacae" providerId="AD" clId="Web-{38E63689-EE92-7EF1-4A57-17901A9F426F}" dt="2019-03-21T15:23:30.330" v="9"/>
        <pc:sldMkLst>
          <pc:docMk/>
          <pc:sldMk cId="0" sldId="256"/>
        </pc:sldMkLst>
      </pc:sldChg>
      <pc:sldChg chg="modNotes">
        <pc:chgData name="Brian Gay" userId="S::brian.gay@northramp.com::2248b9bf-5abe-492b-b29f-e2ecf6dfacae" providerId="AD" clId="Web-{38E63689-EE92-7EF1-4A57-17901A9F426F}" dt="2019-03-21T15:23:28.252" v="7"/>
        <pc:sldMkLst>
          <pc:docMk/>
          <pc:sldMk cId="0" sldId="257"/>
        </pc:sldMkLst>
      </pc:sldChg>
      <pc:sldChg chg="modNotes">
        <pc:chgData name="Brian Gay" userId="S::brian.gay@northramp.com::2248b9bf-5abe-492b-b29f-e2ecf6dfacae" providerId="AD" clId="Web-{38E63689-EE92-7EF1-4A57-17901A9F426F}" dt="2019-03-21T15:23:25.424" v="6"/>
        <pc:sldMkLst>
          <pc:docMk/>
          <pc:sldMk cId="0" sldId="260"/>
        </pc:sldMkLst>
      </pc:sldChg>
      <pc:sldChg chg="modNotes">
        <pc:chgData name="Brian Gay" userId="S::brian.gay@northramp.com::2248b9bf-5abe-492b-b29f-e2ecf6dfacae" providerId="AD" clId="Web-{38E63689-EE92-7EF1-4A57-17901A9F426F}" dt="2019-03-21T15:23:24.783" v="5"/>
        <pc:sldMkLst>
          <pc:docMk/>
          <pc:sldMk cId="0" sldId="261"/>
        </pc:sldMkLst>
      </pc:sldChg>
    </pc:docChg>
  </pc:docChgLst>
  <pc:docChgLst>
    <pc:chgData name="Brian Gay" userId="2248b9bf-5abe-492b-b29f-e2ecf6dfacae" providerId="ADAL" clId="{6A68AAEE-08EE-4F04-B41B-208C6DE94831}"/>
    <pc:docChg chg="undo custSel modSld modMainMaster modNotesMaster">
      <pc:chgData name="Brian Gay" userId="2248b9bf-5abe-492b-b29f-e2ecf6dfacae" providerId="ADAL" clId="{6A68AAEE-08EE-4F04-B41B-208C6DE94831}" dt="2019-03-20T15:21:29.244" v="38" actId="1076"/>
      <pc:docMkLst>
        <pc:docMk/>
      </pc:docMkLst>
      <pc:sldChg chg="modNotes">
        <pc:chgData name="Brian Gay" userId="2248b9bf-5abe-492b-b29f-e2ecf6dfacae" providerId="ADAL" clId="{6A68AAEE-08EE-4F04-B41B-208C6DE94831}" dt="2019-03-20T15:17:55.775" v="0"/>
        <pc:sldMkLst>
          <pc:docMk/>
          <pc:sldMk cId="0" sldId="256"/>
        </pc:sldMkLst>
      </pc:sldChg>
      <pc:sldChg chg="modNotes">
        <pc:chgData name="Brian Gay" userId="2248b9bf-5abe-492b-b29f-e2ecf6dfacae" providerId="ADAL" clId="{6A68AAEE-08EE-4F04-B41B-208C6DE94831}" dt="2019-03-20T15:17:55.775" v="0"/>
        <pc:sldMkLst>
          <pc:docMk/>
          <pc:sldMk cId="0" sldId="257"/>
        </pc:sldMkLst>
      </pc:sldChg>
      <pc:sldChg chg="modNotes">
        <pc:chgData name="Brian Gay" userId="2248b9bf-5abe-492b-b29f-e2ecf6dfacae" providerId="ADAL" clId="{6A68AAEE-08EE-4F04-B41B-208C6DE94831}" dt="2019-03-20T15:17:55.775" v="0"/>
        <pc:sldMkLst>
          <pc:docMk/>
          <pc:sldMk cId="0" sldId="260"/>
        </pc:sldMkLst>
      </pc:sldChg>
      <pc:sldChg chg="addSp delSp modSp modNotes">
        <pc:chgData name="Brian Gay" userId="2248b9bf-5abe-492b-b29f-e2ecf6dfacae" providerId="ADAL" clId="{6A68AAEE-08EE-4F04-B41B-208C6DE94831}" dt="2019-03-20T15:19:48.196" v="5" actId="478"/>
        <pc:sldMkLst>
          <pc:docMk/>
          <pc:sldMk cId="0" sldId="261"/>
        </pc:sldMkLst>
        <pc:spChg chg="del">
          <ac:chgData name="Brian Gay" userId="2248b9bf-5abe-492b-b29f-e2ecf6dfacae" providerId="ADAL" clId="{6A68AAEE-08EE-4F04-B41B-208C6DE94831}" dt="2019-03-20T15:19:48.196" v="5" actId="478"/>
          <ac:spMkLst>
            <pc:docMk/>
            <pc:sldMk cId="0" sldId="261"/>
            <ac:spMk id="18" creationId="{8E09E8B5-9C7C-4948-9B8A-1C0D5347FD42}"/>
          </ac:spMkLst>
        </pc:spChg>
        <pc:spChg chg="add del mod">
          <ac:chgData name="Brian Gay" userId="2248b9bf-5abe-492b-b29f-e2ecf6dfacae" providerId="ADAL" clId="{6A68AAEE-08EE-4F04-B41B-208C6DE94831}" dt="2019-03-20T15:19:46.803" v="4" actId="478"/>
          <ac:spMkLst>
            <pc:docMk/>
            <pc:sldMk cId="0" sldId="261"/>
            <ac:spMk id="19" creationId="{E796DA21-E713-48A6-B69D-D14ED18B4746}"/>
          </ac:spMkLst>
        </pc:spChg>
      </pc:sldChg>
      <pc:sldChg chg="modNotes">
        <pc:chgData name="Brian Gay" userId="2248b9bf-5abe-492b-b29f-e2ecf6dfacae" providerId="ADAL" clId="{6A68AAEE-08EE-4F04-B41B-208C6DE94831}" dt="2019-03-20T15:17:55.775" v="0"/>
        <pc:sldMkLst>
          <pc:docMk/>
          <pc:sldMk cId="0" sldId="262"/>
        </pc:sldMkLst>
      </pc:sldChg>
      <pc:sldChg chg="delSp modNotes">
        <pc:chgData name="Brian Gay" userId="2248b9bf-5abe-492b-b29f-e2ecf6dfacae" providerId="ADAL" clId="{6A68AAEE-08EE-4F04-B41B-208C6DE94831}" dt="2019-03-20T15:19:50.908" v="6" actId="478"/>
        <pc:sldMkLst>
          <pc:docMk/>
          <pc:sldMk cId="0" sldId="263"/>
        </pc:sldMkLst>
        <pc:spChg chg="del">
          <ac:chgData name="Brian Gay" userId="2248b9bf-5abe-492b-b29f-e2ecf6dfacae" providerId="ADAL" clId="{6A68AAEE-08EE-4F04-B41B-208C6DE94831}" dt="2019-03-20T15:19:50.908" v="6" actId="478"/>
          <ac:spMkLst>
            <pc:docMk/>
            <pc:sldMk cId="0" sldId="263"/>
            <ac:spMk id="4" creationId="{F419CD63-3F0F-43DB-9404-18252CA0A8A1}"/>
          </ac:spMkLst>
        </pc:spChg>
      </pc:sldChg>
      <pc:sldChg chg="addSp delSp modSp modNotes">
        <pc:chgData name="Brian Gay" userId="2248b9bf-5abe-492b-b29f-e2ecf6dfacae" providerId="ADAL" clId="{6A68AAEE-08EE-4F04-B41B-208C6DE94831}" dt="2019-03-20T15:21:29.244" v="38" actId="1076"/>
        <pc:sldMkLst>
          <pc:docMk/>
          <pc:sldMk cId="0" sldId="264"/>
        </pc:sldMkLst>
        <pc:spChg chg="del">
          <ac:chgData name="Brian Gay" userId="2248b9bf-5abe-492b-b29f-e2ecf6dfacae" providerId="ADAL" clId="{6A68AAEE-08EE-4F04-B41B-208C6DE94831}" dt="2019-03-20T15:19:55.035" v="8" actId="478"/>
          <ac:spMkLst>
            <pc:docMk/>
            <pc:sldMk cId="0" sldId="264"/>
            <ac:spMk id="3" creationId="{7CD033EB-2752-4073-B431-E66819E29116}"/>
          </ac:spMkLst>
        </pc:spChg>
        <pc:spChg chg="mod">
          <ac:chgData name="Brian Gay" userId="2248b9bf-5abe-492b-b29f-e2ecf6dfacae" providerId="ADAL" clId="{6A68AAEE-08EE-4F04-B41B-208C6DE94831}" dt="2019-03-20T15:19:54.092" v="7" actId="6549"/>
          <ac:spMkLst>
            <pc:docMk/>
            <pc:sldMk cId="0" sldId="264"/>
            <ac:spMk id="4" creationId="{185C3853-E0C8-45C4-BBC7-6D63BE02BE35}"/>
          </ac:spMkLst>
        </pc:spChg>
        <pc:picChg chg="add del mod modCrop">
          <ac:chgData name="Brian Gay" userId="2248b9bf-5abe-492b-b29f-e2ecf6dfacae" providerId="ADAL" clId="{6A68AAEE-08EE-4F04-B41B-208C6DE94831}" dt="2019-03-20T15:21:29.244" v="38" actId="1076"/>
          <ac:picMkLst>
            <pc:docMk/>
            <pc:sldMk cId="0" sldId="264"/>
            <ac:picMk id="5" creationId="{E9B386E2-1D0E-45AC-92F1-32B1677DC1E5}"/>
          </ac:picMkLst>
        </pc:picChg>
      </pc:sldChg>
      <pc:sldChg chg="delSp modNotes">
        <pc:chgData name="Brian Gay" userId="2248b9bf-5abe-492b-b29f-e2ecf6dfacae" providerId="ADAL" clId="{6A68AAEE-08EE-4F04-B41B-208C6DE94831}" dt="2019-03-20T15:20:03.461" v="10" actId="478"/>
        <pc:sldMkLst>
          <pc:docMk/>
          <pc:sldMk cId="0" sldId="265"/>
        </pc:sldMkLst>
        <pc:spChg chg="del">
          <ac:chgData name="Brian Gay" userId="2248b9bf-5abe-492b-b29f-e2ecf6dfacae" providerId="ADAL" clId="{6A68AAEE-08EE-4F04-B41B-208C6DE94831}" dt="2019-03-20T15:20:03.461" v="10" actId="478"/>
          <ac:spMkLst>
            <pc:docMk/>
            <pc:sldMk cId="0" sldId="265"/>
            <ac:spMk id="4" creationId="{033D7FB8-A245-47E6-9787-7529DB0FA14E}"/>
          </ac:spMkLst>
        </pc:spChg>
      </pc:sldChg>
      <pc:sldChg chg="delSp modNotes">
        <pc:chgData name="Brian Gay" userId="2248b9bf-5abe-492b-b29f-e2ecf6dfacae" providerId="ADAL" clId="{6A68AAEE-08EE-4F04-B41B-208C6DE94831}" dt="2019-03-20T15:20:00.345" v="9" actId="478"/>
        <pc:sldMkLst>
          <pc:docMk/>
          <pc:sldMk cId="0" sldId="266"/>
        </pc:sldMkLst>
        <pc:spChg chg="del">
          <ac:chgData name="Brian Gay" userId="2248b9bf-5abe-492b-b29f-e2ecf6dfacae" providerId="ADAL" clId="{6A68AAEE-08EE-4F04-B41B-208C6DE94831}" dt="2019-03-20T15:20:00.345" v="9" actId="478"/>
          <ac:spMkLst>
            <pc:docMk/>
            <pc:sldMk cId="0" sldId="266"/>
            <ac:spMk id="2" creationId="{4AF77BEF-0098-4B07-A95E-8460EDBA8127}"/>
          </ac:spMkLst>
        </pc:spChg>
      </pc:sldChg>
      <pc:sldMasterChg chg="modSldLayout">
        <pc:chgData name="Brian Gay" userId="2248b9bf-5abe-492b-b29f-e2ecf6dfacae" providerId="ADAL" clId="{6A68AAEE-08EE-4F04-B41B-208C6DE94831}" dt="2019-03-20T15:19:25.663" v="2" actId="478"/>
        <pc:sldMasterMkLst>
          <pc:docMk/>
          <pc:sldMasterMk cId="0" sldId="2147483648"/>
        </pc:sldMasterMkLst>
        <pc:sldLayoutChg chg="delSp">
          <pc:chgData name="Brian Gay" userId="2248b9bf-5abe-492b-b29f-e2ecf6dfacae" providerId="ADAL" clId="{6A68AAEE-08EE-4F04-B41B-208C6DE94831}" dt="2019-03-20T15:19:22.725" v="1" actId="478"/>
          <pc:sldLayoutMkLst>
            <pc:docMk/>
            <pc:sldMasterMk cId="0" sldId="2147483648"/>
            <pc:sldLayoutMk cId="686226477" sldId="2147483649"/>
          </pc:sldLayoutMkLst>
          <pc:spChg chg="del">
            <ac:chgData name="Brian Gay" userId="2248b9bf-5abe-492b-b29f-e2ecf6dfacae" providerId="ADAL" clId="{6A68AAEE-08EE-4F04-B41B-208C6DE94831}" dt="2019-03-20T15:19:22.725" v="1" actId="478"/>
            <ac:spMkLst>
              <pc:docMk/>
              <pc:sldMasterMk cId="0" sldId="2147483648"/>
              <pc:sldLayoutMk cId="686226477" sldId="2147483649"/>
              <ac:spMk id="5" creationId="{72D69414-317B-4583-9D2C-CAA4804DB636}"/>
            </ac:spMkLst>
          </pc:spChg>
        </pc:sldLayoutChg>
        <pc:sldLayoutChg chg="delSp">
          <pc:chgData name="Brian Gay" userId="2248b9bf-5abe-492b-b29f-e2ecf6dfacae" providerId="ADAL" clId="{6A68AAEE-08EE-4F04-B41B-208C6DE94831}" dt="2019-03-20T15:19:25.663" v="2" actId="478"/>
          <pc:sldLayoutMkLst>
            <pc:docMk/>
            <pc:sldMasterMk cId="0" sldId="2147483648"/>
            <pc:sldLayoutMk cId="2717149250" sldId="2147483651"/>
          </pc:sldLayoutMkLst>
          <pc:spChg chg="del">
            <ac:chgData name="Brian Gay" userId="2248b9bf-5abe-492b-b29f-e2ecf6dfacae" providerId="ADAL" clId="{6A68AAEE-08EE-4F04-B41B-208C6DE94831}" dt="2019-03-20T15:19:25.663" v="2" actId="478"/>
            <ac:spMkLst>
              <pc:docMk/>
              <pc:sldMasterMk cId="0" sldId="2147483648"/>
              <pc:sldLayoutMk cId="2717149250" sldId="2147483651"/>
              <ac:spMk id="6" creationId="{BC8E40AE-FC13-4BE7-829E-EFF3A76013FB}"/>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Google Shape;3;n">
            <a:extLst>
              <a:ext uri="{FF2B5EF4-FFF2-40B4-BE49-F238E27FC236}">
                <a16:creationId xmlns:a16="http://schemas.microsoft.com/office/drawing/2014/main" id="{9488A9B6-2A67-4EB9-A529-3ADEE8281F66}"/>
              </a:ext>
            </a:extLst>
          </p:cNvPr>
          <p:cNvSpPr txBox="1">
            <a:spLocks noGrp="1"/>
          </p:cNvSpPr>
          <p:nvPr>
            <p:ph type="hdr" sz="quarter"/>
          </p:nvPr>
        </p:nvSpPr>
        <p:spPr>
          <a:xfrm>
            <a:off x="0" y="0"/>
            <a:ext cx="4042421" cy="1049467"/>
          </a:xfrm>
          <a:prstGeom prst="rect">
            <a:avLst/>
          </a:prstGeom>
          <a:noFill/>
          <a:ln>
            <a:noFill/>
          </a:ln>
        </p:spPr>
        <p:txBody>
          <a:bodyPr vert="horz" wrap="square" lIns="150943" tIns="75441" rIns="150943" bIns="75441" anchor="t" anchorCtr="0" compatLnSpc="1">
            <a:noAutofit/>
          </a:bodyPr>
          <a:lstStyle>
            <a:lvl1pPr marL="0" marR="0" lvl="0" indent="0" algn="l" defTabSz="1493307" rtl="0" fontAlgn="auto" hangingPunct="1">
              <a:lnSpc>
                <a:spcPct val="100000"/>
              </a:lnSpc>
              <a:spcBef>
                <a:spcPts val="0"/>
              </a:spcBef>
              <a:spcAft>
                <a:spcPts val="0"/>
              </a:spcAft>
              <a:buNone/>
              <a:tabLst/>
              <a:defRPr lang="en-US" sz="2000" b="0" i="0" u="none" strike="noStrike" kern="0" cap="none" spc="0" baseline="0">
                <a:solidFill>
                  <a:srgbClr val="000000"/>
                </a:solidFill>
                <a:uFillTx/>
                <a:latin typeface="Calibri"/>
                <a:ea typeface="Calibri"/>
                <a:cs typeface="Calibri"/>
              </a:defRPr>
            </a:lvl1pPr>
          </a:lstStyle>
          <a:p>
            <a:pPr lvl="0"/>
            <a:endParaRPr lang="en-US"/>
          </a:p>
        </p:txBody>
      </p:sp>
      <p:sp>
        <p:nvSpPr>
          <p:cNvPr id="3" name="Google Shape;4;n">
            <a:extLst>
              <a:ext uri="{FF2B5EF4-FFF2-40B4-BE49-F238E27FC236}">
                <a16:creationId xmlns:a16="http://schemas.microsoft.com/office/drawing/2014/main" id="{A32401E1-44A1-44B2-BEDA-4B06DEAA29C5}"/>
              </a:ext>
            </a:extLst>
          </p:cNvPr>
          <p:cNvSpPr txBox="1">
            <a:spLocks noGrp="1"/>
          </p:cNvSpPr>
          <p:nvPr>
            <p:ph type="dt" idx="1"/>
          </p:nvPr>
        </p:nvSpPr>
        <p:spPr>
          <a:xfrm>
            <a:off x="5284098" y="0"/>
            <a:ext cx="4042421" cy="1049467"/>
          </a:xfrm>
          <a:prstGeom prst="rect">
            <a:avLst/>
          </a:prstGeom>
          <a:noFill/>
          <a:ln>
            <a:noFill/>
          </a:ln>
        </p:spPr>
        <p:txBody>
          <a:bodyPr vert="horz" wrap="square" lIns="150943" tIns="75441" rIns="150943" bIns="75441" anchor="t" anchorCtr="0" compatLnSpc="1">
            <a:noAutofit/>
          </a:bodyPr>
          <a:lstStyle>
            <a:lvl1pPr marL="0" marR="0" lvl="0" indent="0" algn="r" defTabSz="1493307" rtl="0" fontAlgn="auto" hangingPunct="1">
              <a:lnSpc>
                <a:spcPct val="100000"/>
              </a:lnSpc>
              <a:spcBef>
                <a:spcPts val="0"/>
              </a:spcBef>
              <a:spcAft>
                <a:spcPts val="0"/>
              </a:spcAft>
              <a:buNone/>
              <a:tabLst/>
              <a:defRPr lang="en-US" sz="2000" b="0" i="0" u="none" strike="noStrike" kern="0" cap="none" spc="0" baseline="0">
                <a:solidFill>
                  <a:srgbClr val="000000"/>
                </a:solidFill>
                <a:uFillTx/>
                <a:latin typeface="Calibri"/>
                <a:ea typeface="Calibri"/>
                <a:cs typeface="Calibri"/>
              </a:defRPr>
            </a:lvl1pPr>
          </a:lstStyle>
          <a:p>
            <a:pPr lvl="0"/>
            <a:endParaRPr lang="en-US"/>
          </a:p>
        </p:txBody>
      </p:sp>
      <p:sp>
        <p:nvSpPr>
          <p:cNvPr id="4" name="Google Shape;5;n">
            <a:extLst>
              <a:ext uri="{FF2B5EF4-FFF2-40B4-BE49-F238E27FC236}">
                <a16:creationId xmlns:a16="http://schemas.microsoft.com/office/drawing/2014/main" id="{0C5841F8-BFB1-4121-9C2A-53B631913371}"/>
              </a:ext>
            </a:extLst>
          </p:cNvPr>
          <p:cNvSpPr>
            <a:spLocks noGrp="1" noRot="1" noChangeAspect="1"/>
          </p:cNvSpPr>
          <p:nvPr>
            <p:ph type="sldImg" idx="2"/>
          </p:nvPr>
        </p:nvSpPr>
        <p:spPr>
          <a:xfrm>
            <a:off x="-581025" y="1573213"/>
            <a:ext cx="10491788" cy="7870825"/>
          </a:xfrm>
          <a:prstGeom prst="rect">
            <a:avLst/>
          </a:prstGeom>
          <a:noFill/>
          <a:ln w="12701" cap="flat">
            <a:solidFill>
              <a:srgbClr val="000000"/>
            </a:solidFill>
            <a:prstDash val="solid"/>
            <a:round/>
          </a:ln>
        </p:spPr>
      </p:sp>
      <p:sp>
        <p:nvSpPr>
          <p:cNvPr id="5" name="Google Shape;6;n">
            <a:extLst>
              <a:ext uri="{FF2B5EF4-FFF2-40B4-BE49-F238E27FC236}">
                <a16:creationId xmlns:a16="http://schemas.microsoft.com/office/drawing/2014/main" id="{FF950723-DB64-48F2-B21E-5FCA2BCEB350}"/>
              </a:ext>
            </a:extLst>
          </p:cNvPr>
          <p:cNvSpPr txBox="1">
            <a:spLocks noGrp="1"/>
          </p:cNvSpPr>
          <p:nvPr>
            <p:ph type="body" sz="quarter" idx="3"/>
          </p:nvPr>
        </p:nvSpPr>
        <p:spPr>
          <a:xfrm>
            <a:off x="932862" y="9970034"/>
            <a:ext cx="7462938" cy="9445288"/>
          </a:xfrm>
          <a:prstGeom prst="rect">
            <a:avLst/>
          </a:prstGeom>
          <a:noFill/>
          <a:ln>
            <a:noFill/>
          </a:ln>
        </p:spPr>
        <p:txBody>
          <a:bodyPr vert="horz" wrap="square" lIns="150943" tIns="75441" rIns="150943" bIns="75441" anchor="t" anchorCtr="0" compatLnSpc="1">
            <a:noAutofit/>
          </a:bodyPr>
          <a:lstStyle/>
          <a:p>
            <a:pPr lvl="0"/>
            <a:endParaRPr lang="en-US"/>
          </a:p>
        </p:txBody>
      </p:sp>
      <p:sp>
        <p:nvSpPr>
          <p:cNvPr id="6" name="Google Shape;7;n">
            <a:extLst>
              <a:ext uri="{FF2B5EF4-FFF2-40B4-BE49-F238E27FC236}">
                <a16:creationId xmlns:a16="http://schemas.microsoft.com/office/drawing/2014/main" id="{368A9C59-9F6D-43D2-A758-8A883E8E4604}"/>
              </a:ext>
            </a:extLst>
          </p:cNvPr>
          <p:cNvSpPr txBox="1">
            <a:spLocks noGrp="1"/>
          </p:cNvSpPr>
          <p:nvPr>
            <p:ph type="ftr" sz="quarter" idx="4"/>
          </p:nvPr>
        </p:nvSpPr>
        <p:spPr>
          <a:xfrm>
            <a:off x="0" y="19936412"/>
            <a:ext cx="4042421" cy="1049467"/>
          </a:xfrm>
          <a:prstGeom prst="rect">
            <a:avLst/>
          </a:prstGeom>
          <a:noFill/>
          <a:ln>
            <a:noFill/>
          </a:ln>
        </p:spPr>
        <p:txBody>
          <a:bodyPr vert="horz" wrap="square" lIns="150943" tIns="75441" rIns="150943" bIns="75441" anchor="b" anchorCtr="0" compatLnSpc="1">
            <a:noAutofit/>
          </a:bodyPr>
          <a:lstStyle>
            <a:lvl1pPr marL="0" marR="0" lvl="0" indent="0" algn="l" defTabSz="1493307" rtl="0" fontAlgn="auto" hangingPunct="1">
              <a:lnSpc>
                <a:spcPct val="100000"/>
              </a:lnSpc>
              <a:spcBef>
                <a:spcPts val="0"/>
              </a:spcBef>
              <a:spcAft>
                <a:spcPts val="0"/>
              </a:spcAft>
              <a:buNone/>
              <a:tabLst/>
              <a:defRPr lang="en-US" sz="2000" b="0" i="0" u="none" strike="noStrike" kern="0" cap="none" spc="0" baseline="0">
                <a:solidFill>
                  <a:srgbClr val="000000"/>
                </a:solidFill>
                <a:uFillTx/>
                <a:latin typeface="Calibri"/>
                <a:ea typeface="Calibri"/>
                <a:cs typeface="Calibri"/>
              </a:defRPr>
            </a:lvl1pPr>
          </a:lstStyle>
          <a:p>
            <a:pPr lvl="0"/>
            <a:endParaRPr lang="en-US"/>
          </a:p>
        </p:txBody>
      </p:sp>
      <p:sp>
        <p:nvSpPr>
          <p:cNvPr id="7" name="Google Shape;8;n">
            <a:extLst>
              <a:ext uri="{FF2B5EF4-FFF2-40B4-BE49-F238E27FC236}">
                <a16:creationId xmlns:a16="http://schemas.microsoft.com/office/drawing/2014/main" id="{92416AD9-0037-4767-82A2-C679A7D685A5}"/>
              </a:ext>
            </a:extLst>
          </p:cNvPr>
          <p:cNvSpPr txBox="1">
            <a:spLocks noGrp="1"/>
          </p:cNvSpPr>
          <p:nvPr>
            <p:ph type="sldNum" sz="quarter" idx="5"/>
          </p:nvPr>
        </p:nvSpPr>
        <p:spPr>
          <a:xfrm>
            <a:off x="5284098" y="19936412"/>
            <a:ext cx="4042421" cy="1049467"/>
          </a:xfrm>
          <a:prstGeom prst="rect">
            <a:avLst/>
          </a:prstGeom>
          <a:noFill/>
          <a:ln>
            <a:noFill/>
          </a:ln>
        </p:spPr>
        <p:txBody>
          <a:bodyPr vert="horz" wrap="square" lIns="150943" tIns="75441" rIns="150943" bIns="75441" anchor="b" anchorCtr="0" compatLnSpc="1">
            <a:noAutofit/>
          </a:bodyPr>
          <a:lstStyle>
            <a:lvl1pPr marL="0" marR="0" lvl="0" indent="0" algn="r" defTabSz="1493307" rtl="0" fontAlgn="auto" hangingPunct="1">
              <a:lnSpc>
                <a:spcPct val="100000"/>
              </a:lnSpc>
              <a:spcBef>
                <a:spcPts val="0"/>
              </a:spcBef>
              <a:spcAft>
                <a:spcPts val="0"/>
              </a:spcAft>
              <a:buNone/>
              <a:tabLst/>
              <a:defRPr lang="en-US" sz="2000" b="0" i="0" u="none" strike="noStrike" kern="0" cap="none" spc="0" baseline="0">
                <a:solidFill>
                  <a:srgbClr val="000000"/>
                </a:solidFill>
                <a:uFillTx/>
                <a:latin typeface="Calibri"/>
                <a:ea typeface="Calibri"/>
                <a:cs typeface="Calibri"/>
              </a:defRPr>
            </a:lvl1pPr>
          </a:lstStyle>
          <a:p>
            <a:pPr lvl="0"/>
            <a:fld id="{F85A39CD-856D-4FEE-A14C-0FCDCB97221B}" type="slidenum">
              <a:t>‹#›</a:t>
            </a:fld>
            <a:endParaRPr lang="en-US"/>
          </a:p>
        </p:txBody>
      </p:sp>
    </p:spTree>
    <p:extLst>
      <p:ext uri="{BB962C8B-B14F-4D97-AF65-F5344CB8AC3E}">
        <p14:creationId xmlns:p14="http://schemas.microsoft.com/office/powerpoint/2010/main" val="2285532892"/>
      </p:ext>
    </p:extLst>
  </p:cSld>
  <p:clrMap bg1="lt1" tx1="dk1" bg2="lt2" tx2="dk2" accent1="accent1" accent2="accent2" accent3="accent3" accent4="accent4" accent5="accent5" accent6="accent6" hlink="hlink" folHlink="folHlink"/>
  <p:notesStyle>
    <a:lvl1pPr marL="457200" marR="0" lvl="0" indent="-228600" algn="l" defTabSz="914400" rtl="0" fontAlgn="auto" hangingPunct="1">
      <a:lnSpc>
        <a:spcPct val="100000"/>
      </a:lnSpc>
      <a:spcBef>
        <a:spcPts val="0"/>
      </a:spcBef>
      <a:spcAft>
        <a:spcPts val="0"/>
      </a:spcAft>
      <a:buNone/>
      <a:tabLst/>
      <a:defRPr lang="en-US" sz="1200" b="0" i="0" u="none" strike="noStrike" kern="0" cap="none" spc="0" baseline="0">
        <a:solidFill>
          <a:srgbClr val="000000"/>
        </a:solidFill>
        <a:uFillTx/>
        <a:latin typeface="Calibri"/>
        <a:ea typeface="Calibri"/>
        <a:cs typeface="Calibri"/>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36;p1:notes">
            <a:extLst>
              <a:ext uri="{FF2B5EF4-FFF2-40B4-BE49-F238E27FC236}">
                <a16:creationId xmlns:a16="http://schemas.microsoft.com/office/drawing/2014/main" id="{7D3A8005-0C99-418D-BCFC-450C8463F527}"/>
              </a:ext>
            </a:extLst>
          </p:cNvPr>
          <p:cNvSpPr>
            <a:spLocks noGrp="1" noRot="1" noChangeAspect="1"/>
          </p:cNvSpPr>
          <p:nvPr>
            <p:ph type="sldImg"/>
          </p:nvPr>
        </p:nvSpPr>
        <p:spPr/>
      </p:sp>
      <p:sp>
        <p:nvSpPr>
          <p:cNvPr id="3" name="Google Shape;37;p1:notes">
            <a:extLst>
              <a:ext uri="{FF2B5EF4-FFF2-40B4-BE49-F238E27FC236}">
                <a16:creationId xmlns:a16="http://schemas.microsoft.com/office/drawing/2014/main" id="{9EA0B08A-0C3F-4DB4-8C5A-76ED821AE988}"/>
              </a:ext>
            </a:extLst>
          </p:cNvPr>
          <p:cNvSpPr txBox="1">
            <a:spLocks noGrp="1"/>
          </p:cNvSpPr>
          <p:nvPr>
            <p:ph type="body" sz="quarter" idx="1"/>
          </p:nvPr>
        </p:nvSpPr>
        <p:spPr/>
        <p:txBody>
          <a:bodyPr/>
          <a:lstStyle/>
          <a:p>
            <a:pPr indent="-487400">
              <a:lnSpc>
                <a:spcPct val="115000"/>
              </a:lnSpc>
              <a:buClr>
                <a:srgbClr val="000000"/>
              </a:buClr>
              <a:buSzPts val="1100"/>
              <a:buFont typeface="Arial"/>
              <a:buAutoNum type="arabicPeriod"/>
            </a:pPr>
            <a:r>
              <a:rPr lang="en-US" sz="1800" dirty="0">
                <a:latin typeface="Arial"/>
                <a:cs typeface="Arial"/>
              </a:rPr>
              <a:t>tart with quick intro</a:t>
            </a:r>
          </a:p>
          <a:p>
            <a:pPr indent="-487400">
              <a:lnSpc>
                <a:spcPct val="115000"/>
              </a:lnSpc>
              <a:buClr>
                <a:srgbClr val="000000"/>
              </a:buClr>
              <a:buSzPts val="1100"/>
              <a:buFont typeface="Arial"/>
              <a:buAutoNum type="arabicPeriod"/>
            </a:pPr>
            <a:r>
              <a:rPr lang="en-US" sz="1800">
                <a:latin typeface="Arial"/>
                <a:cs typeface="Arial"/>
              </a:rPr>
              <a:t>Conclusion</a:t>
            </a:r>
          </a:p>
          <a:p>
            <a:pPr marL="1493307" lvl="1" indent="-487400">
              <a:lnSpc>
                <a:spcPct val="115000"/>
              </a:lnSpc>
              <a:buClr>
                <a:srgbClr val="000000"/>
              </a:buClr>
              <a:buSzPts val="1100"/>
              <a:buFont typeface="Arial"/>
              <a:buAutoNum type="alphaLcPeriod"/>
            </a:pPr>
            <a:r>
              <a:rPr lang="en-US" sz="1800" b="1" kern="0">
                <a:solidFill>
                  <a:srgbClr val="000000"/>
                </a:solidFill>
                <a:latin typeface="Arial"/>
                <a:cs typeface="Arial"/>
              </a:rPr>
              <a:t>“Abstract Don’t Abdicate</a:t>
            </a:r>
            <a:r>
              <a:rPr lang="en-US" sz="1800" kern="0">
                <a:solidFill>
                  <a:srgbClr val="000000"/>
                </a:solidFill>
                <a:latin typeface="Arial"/>
                <a:cs typeface="Arial"/>
              </a:rPr>
              <a:t>”  Abstract your metrics so you aren’t abdicating making strategic decisions</a:t>
            </a:r>
          </a:p>
          <a:p>
            <a:pPr marL="1493307" lvl="1" indent="-487400">
              <a:lnSpc>
                <a:spcPct val="115000"/>
              </a:lnSpc>
              <a:buClr>
                <a:srgbClr val="000000"/>
              </a:buClr>
              <a:buSzPts val="1100"/>
              <a:buFont typeface="Arial"/>
              <a:buAutoNum type="alphaLcPeriod"/>
            </a:pPr>
            <a:r>
              <a:rPr lang="en-US" sz="1800" kern="0" dirty="0">
                <a:solidFill>
                  <a:srgbClr val="000000"/>
                </a:solidFill>
                <a:latin typeface="Arial"/>
                <a:cs typeface="Arial"/>
              </a:rPr>
              <a:t>What Does that Mean:</a:t>
            </a:r>
          </a:p>
          <a:p>
            <a:pPr marL="2239960" lvl="2" indent="-487400">
              <a:lnSpc>
                <a:spcPct val="115000"/>
              </a:lnSpc>
              <a:buClr>
                <a:srgbClr val="000000"/>
              </a:buClr>
              <a:buSzPts val="1100"/>
              <a:buFont typeface="Arial"/>
              <a:buAutoNum type="romanLcPeriod"/>
            </a:pPr>
            <a:r>
              <a:rPr lang="en-US" sz="1800" kern="0" dirty="0">
                <a:solidFill>
                  <a:srgbClr val="000000"/>
                </a:solidFill>
                <a:latin typeface="Arial"/>
                <a:cs typeface="Arial"/>
              </a:rPr>
              <a:t>Leadership can get too focused on details, up/down, trends, technologies in the numbers.  Making everything tactical</a:t>
            </a:r>
          </a:p>
          <a:p>
            <a:pPr marL="2239960" lvl="2" indent="-487400">
              <a:lnSpc>
                <a:spcPct val="115000"/>
              </a:lnSpc>
              <a:buClr>
                <a:srgbClr val="000000"/>
              </a:buClr>
              <a:buSzPts val="1100"/>
              <a:buFont typeface="Arial"/>
              <a:buAutoNum type="romanLcPeriod"/>
            </a:pPr>
            <a:r>
              <a:rPr lang="en-US" sz="1800" kern="0" dirty="0">
                <a:solidFill>
                  <a:srgbClr val="000000"/>
                </a:solidFill>
                <a:latin typeface="Arial"/>
                <a:cs typeface="Arial"/>
              </a:rPr>
              <a:t>Using tactical approaches you can't properly change your program</a:t>
            </a:r>
          </a:p>
          <a:p>
            <a:pPr marL="2239960" lvl="2" indent="-487400">
              <a:lnSpc>
                <a:spcPct val="115000"/>
              </a:lnSpc>
              <a:buClr>
                <a:srgbClr val="000000"/>
              </a:buClr>
              <a:buSzPts val="1100"/>
              <a:buFont typeface="Arial"/>
              <a:buAutoNum type="romanLcPeriod"/>
            </a:pPr>
            <a:r>
              <a:rPr lang="en-US" sz="1800" kern="0" dirty="0">
                <a:solidFill>
                  <a:srgbClr val="000000"/>
                </a:solidFill>
                <a:latin typeface="Arial"/>
                <a:cs typeface="Arial"/>
              </a:rPr>
              <a:t>Leadership may want instant changes, but that might not make sense</a:t>
            </a:r>
            <a:endParaRPr lang="en-US" sz="1600" kern="0" dirty="0">
              <a:solidFill>
                <a:srgbClr val="263238"/>
              </a:solidFill>
              <a:latin typeface="Roboto"/>
              <a:ea typeface="Roboto"/>
            </a:endParaRPr>
          </a:p>
          <a:p>
            <a:pPr indent="0">
              <a:lnSpc>
                <a:spcPct val="115000"/>
              </a:lnSpc>
            </a:pPr>
            <a:endParaRPr lang="en-US" sz="1800">
              <a:latin typeface="Arial"/>
              <a:cs typeface="Arial"/>
            </a:endParaRPr>
          </a:p>
          <a:p>
            <a:pPr marL="1493307" lvl="1" indent="-487400">
              <a:lnSpc>
                <a:spcPct val="115000"/>
              </a:lnSpc>
              <a:buClr>
                <a:srgbClr val="000000"/>
              </a:buClr>
              <a:buSzPts val="1100"/>
              <a:buFont typeface="Arial"/>
              <a:buAutoNum type="alphaLcPeriod"/>
            </a:pPr>
            <a:r>
              <a:rPr lang="en-US" sz="1800" kern="0" dirty="0">
                <a:solidFill>
                  <a:srgbClr val="000000"/>
                </a:solidFill>
                <a:latin typeface="Arial"/>
                <a:cs typeface="Arial"/>
              </a:rPr>
              <a:t>Use your metrics to give senior managers a health check.</a:t>
            </a:r>
          </a:p>
          <a:p>
            <a:pPr marL="2239960" lvl="2" indent="-487400">
              <a:lnSpc>
                <a:spcPct val="115000"/>
              </a:lnSpc>
              <a:buClr>
                <a:srgbClr val="000000"/>
              </a:buClr>
              <a:buSzPts val="1100"/>
              <a:buFont typeface="Arial"/>
              <a:buAutoNum type="romanLcPeriod"/>
            </a:pPr>
            <a:r>
              <a:rPr lang="en-US" sz="1800" kern="0" dirty="0">
                <a:solidFill>
                  <a:srgbClr val="000000"/>
                </a:solidFill>
                <a:latin typeface="Arial"/>
                <a:cs typeface="Arial"/>
              </a:rPr>
              <a:t>We all know </a:t>
            </a:r>
            <a:r>
              <a:rPr lang="en-US" sz="1800" kern="0" dirty="0" err="1">
                <a:solidFill>
                  <a:srgbClr val="000000"/>
                </a:solidFill>
                <a:latin typeface="Arial"/>
                <a:cs typeface="Arial"/>
              </a:rPr>
              <a:t>whats</a:t>
            </a:r>
            <a:r>
              <a:rPr lang="en-US" sz="1800" kern="0" dirty="0">
                <a:solidFill>
                  <a:srgbClr val="000000"/>
                </a:solidFill>
                <a:latin typeface="Arial"/>
                <a:cs typeface="Arial"/>
              </a:rPr>
              <a:t> “good” blood pressure and an average resting heart beat.</a:t>
            </a:r>
          </a:p>
          <a:p>
            <a:pPr marL="2239960" lvl="2" indent="-487400">
              <a:lnSpc>
                <a:spcPct val="115000"/>
              </a:lnSpc>
              <a:buClr>
                <a:srgbClr val="000000"/>
              </a:buClr>
              <a:buSzPts val="1100"/>
              <a:buFont typeface="Arial"/>
              <a:buAutoNum type="romanLcPeriod"/>
            </a:pPr>
            <a:r>
              <a:rPr lang="en-US" sz="1800" kern="0" dirty="0">
                <a:solidFill>
                  <a:srgbClr val="000000"/>
                </a:solidFill>
                <a:latin typeface="Arial"/>
                <a:cs typeface="Arial"/>
              </a:rPr>
              <a:t>If you are outside of that value, doctors will look to find the “why”.  They will figure out the right next steps and the strategy to bring that into normal levels OR accept that level.</a:t>
            </a:r>
          </a:p>
          <a:p>
            <a:pPr marL="1493307" lvl="1" indent="-487400">
              <a:lnSpc>
                <a:spcPct val="115000"/>
              </a:lnSpc>
              <a:buClr>
                <a:srgbClr val="000000"/>
              </a:buClr>
              <a:buSzPts val="1100"/>
              <a:buFont typeface="Arial"/>
              <a:buAutoNum type="alphaLcPeriod"/>
            </a:pPr>
            <a:r>
              <a:rPr lang="en-US" sz="1800" kern="0" dirty="0">
                <a:solidFill>
                  <a:srgbClr val="000000"/>
                </a:solidFill>
                <a:latin typeface="Arial"/>
                <a:cs typeface="Arial"/>
              </a:rPr>
              <a:t>Now imagine giving test results to a patient.  </a:t>
            </a:r>
            <a:r>
              <a:rPr lang="en-US" sz="1800" kern="0" dirty="0" err="1">
                <a:solidFill>
                  <a:srgbClr val="000000"/>
                </a:solidFill>
                <a:latin typeface="Arial"/>
                <a:cs typeface="Arial"/>
              </a:rPr>
              <a:t>THey</a:t>
            </a:r>
            <a:r>
              <a:rPr lang="en-US" sz="1800" kern="0" dirty="0">
                <a:solidFill>
                  <a:srgbClr val="000000"/>
                </a:solidFill>
                <a:latin typeface="Arial"/>
                <a:cs typeface="Arial"/>
              </a:rPr>
              <a:t> need to research, determine the right value, and they will plan their next steps.  However, they only respond to the data they were given and without the experience and education that comes with being a doctor</a:t>
            </a:r>
          </a:p>
          <a:p>
            <a:pPr marL="1493307" lvl="1" indent="-487400">
              <a:lnSpc>
                <a:spcPct val="115000"/>
              </a:lnSpc>
              <a:buClr>
                <a:srgbClr val="000000"/>
              </a:buClr>
              <a:buSzPts val="1100"/>
              <a:buFont typeface="Arial"/>
              <a:buAutoNum type="alphaLcPeriod"/>
            </a:pPr>
            <a:r>
              <a:rPr lang="en-US" sz="1800" kern="0" dirty="0">
                <a:solidFill>
                  <a:srgbClr val="000000"/>
                </a:solidFill>
                <a:latin typeface="Arial"/>
                <a:cs typeface="Arial"/>
              </a:rPr>
              <a:t>Same thing happens in security.  With all the fun data, we give the test results to senior managers and they will then give you a tactical solution to make that data you presented “better”.</a:t>
            </a:r>
          </a:p>
          <a:p>
            <a:pPr marL="1493307" lvl="1" indent="-487400">
              <a:lnSpc>
                <a:spcPct val="115000"/>
              </a:lnSpc>
              <a:buClr>
                <a:srgbClr val="000000"/>
              </a:buClr>
              <a:buSzPts val="1100"/>
              <a:buFont typeface="Arial"/>
              <a:buAutoNum type="alphaLcPeriod"/>
            </a:pPr>
            <a:r>
              <a:rPr lang="en-US" sz="1800" kern="0" dirty="0">
                <a:solidFill>
                  <a:srgbClr val="000000"/>
                </a:solidFill>
                <a:latin typeface="Arial"/>
                <a:cs typeface="Arial"/>
              </a:rPr>
              <a:t>That solution may be strategic, but since many senior IT people are not security people, they are often point fixes with gains that fall away after a few months.</a:t>
            </a:r>
          </a:p>
          <a:p>
            <a:pPr marL="1493307" lvl="1" indent="-487400">
              <a:lnSpc>
                <a:spcPct val="115000"/>
              </a:lnSpc>
              <a:buClr>
                <a:srgbClr val="000000"/>
              </a:buClr>
              <a:buSzPts val="1100"/>
              <a:buFont typeface="Arial"/>
              <a:buAutoNum type="alphaLcPeriod"/>
            </a:pPr>
            <a:r>
              <a:rPr lang="en-US" sz="1800" kern="0" dirty="0">
                <a:solidFill>
                  <a:srgbClr val="000000"/>
                </a:solidFill>
                <a:latin typeface="Arial"/>
                <a:cs typeface="Arial"/>
              </a:rPr>
              <a:t>So if you abstract the metrics so that they become simple aggregates, senior managers don’t have an opportunity to discuss tactical fixes.  Instead, they have to ask “how much does it cost me to move this number up?”.  Security leaders can translate that want into $.  Senior leaders can then decide is that $ increase is worth it.</a:t>
            </a:r>
          </a:p>
          <a:p>
            <a:pPr marL="1493307" lvl="1" indent="-487400">
              <a:lnSpc>
                <a:spcPct val="115000"/>
              </a:lnSpc>
              <a:buClr>
                <a:srgbClr val="000000"/>
              </a:buClr>
              <a:buSzPts val="1100"/>
              <a:buFont typeface="Arial"/>
              <a:buAutoNum type="alphaLcPeriod"/>
            </a:pPr>
            <a:r>
              <a:rPr lang="en-US" sz="1800" kern="0" dirty="0">
                <a:solidFill>
                  <a:srgbClr val="000000"/>
                </a:solidFill>
                <a:latin typeface="Arial"/>
                <a:cs typeface="Arial"/>
              </a:rPr>
              <a:t>But how are you addressing the risk side of that equation?  </a:t>
            </a:r>
            <a:r>
              <a:rPr lang="en-US" sz="1800" kern="0" dirty="0" err="1">
                <a:solidFill>
                  <a:srgbClr val="000000"/>
                </a:solidFill>
                <a:latin typeface="Arial"/>
                <a:cs typeface="Arial"/>
              </a:rPr>
              <a:t>Well..no</a:t>
            </a:r>
            <a:r>
              <a:rPr lang="en-US" sz="1800" kern="0" dirty="0">
                <a:solidFill>
                  <a:srgbClr val="000000"/>
                </a:solidFill>
                <a:latin typeface="Arial"/>
                <a:cs typeface="Arial"/>
              </a:rPr>
              <a:t> matter what, you have to have some trust with your leadership that you are doing your job.  No metric program will generate that.</a:t>
            </a:r>
          </a:p>
          <a:p>
            <a:pPr marL="1493307" lvl="1" indent="-487400">
              <a:lnSpc>
                <a:spcPct val="115000"/>
              </a:lnSpc>
              <a:buClr>
                <a:srgbClr val="000000"/>
              </a:buClr>
              <a:buSzPts val="1100"/>
              <a:buFont typeface="Arial"/>
              <a:buAutoNum type="alphaLcPeriod"/>
            </a:pPr>
            <a:r>
              <a:rPr lang="en-US" sz="1800" kern="0" dirty="0">
                <a:solidFill>
                  <a:srgbClr val="000000"/>
                </a:solidFill>
                <a:latin typeface="Arial"/>
                <a:cs typeface="Arial"/>
              </a:rPr>
              <a:t>Because higher will always be better, use a control framework that helps ground the categories to work on.  Set an anchor with competitors or industry.</a:t>
            </a:r>
          </a:p>
          <a:p>
            <a:pPr marL="1493307" lvl="1" indent="-487400">
              <a:lnSpc>
                <a:spcPct val="115000"/>
              </a:lnSpc>
              <a:buClr>
                <a:srgbClr val="000000"/>
              </a:buClr>
              <a:buSzPts val="1100"/>
              <a:buFont typeface="Arial"/>
              <a:buAutoNum type="alphaLcPeriod"/>
            </a:pPr>
            <a:r>
              <a:rPr lang="en-US" sz="1800" kern="0" dirty="0" err="1">
                <a:solidFill>
                  <a:srgbClr val="000000"/>
                </a:solidFill>
                <a:latin typeface="Arial"/>
                <a:cs typeface="Arial"/>
              </a:rPr>
              <a:t>THis</a:t>
            </a:r>
            <a:r>
              <a:rPr lang="en-US" sz="1800" kern="0" dirty="0">
                <a:solidFill>
                  <a:srgbClr val="000000"/>
                </a:solidFill>
                <a:latin typeface="Arial"/>
                <a:cs typeface="Arial"/>
              </a:rPr>
              <a:t> was the end of the presentation, if you want to know a little more, stick around and we will tell you how we got to this conclusion</a:t>
            </a:r>
          </a:p>
          <a:p>
            <a:pPr indent="-487400">
              <a:lnSpc>
                <a:spcPct val="115000"/>
              </a:lnSpc>
              <a:buClr>
                <a:srgbClr val="000000"/>
              </a:buClr>
              <a:buSzPts val="1100"/>
              <a:buFont typeface="Arial"/>
              <a:buAutoNum type="arabicPeriod"/>
            </a:pPr>
            <a:r>
              <a:rPr lang="en-US" sz="1800" dirty="0">
                <a:latin typeface="Arial"/>
                <a:cs typeface="Arial"/>
              </a:rPr>
              <a:t>Current offerings</a:t>
            </a:r>
          </a:p>
          <a:p>
            <a:pPr marL="1493307" lvl="1" indent="-487400">
              <a:lnSpc>
                <a:spcPct val="115000"/>
              </a:lnSpc>
              <a:buClr>
                <a:srgbClr val="000000"/>
              </a:buClr>
              <a:buSzPts val="1100"/>
              <a:buFont typeface="Arial"/>
              <a:buAutoNum type="alphaLcPeriod"/>
            </a:pPr>
            <a:r>
              <a:rPr lang="en-US" sz="1800" kern="0" dirty="0">
                <a:solidFill>
                  <a:srgbClr val="000000"/>
                </a:solidFill>
                <a:latin typeface="Arial"/>
                <a:cs typeface="Arial"/>
              </a:rPr>
              <a:t>Before making up our own, we looked at the market to see what looked good.  We looked at Archer, rapid7, and a few others.</a:t>
            </a:r>
          </a:p>
          <a:p>
            <a:pPr marL="1493307" lvl="1" indent="-487400">
              <a:lnSpc>
                <a:spcPct val="115000"/>
              </a:lnSpc>
              <a:buClr>
                <a:srgbClr val="000000"/>
              </a:buClr>
              <a:buSzPts val="1100"/>
              <a:buFont typeface="Arial"/>
              <a:buAutoNum type="alphaLcPeriod"/>
            </a:pPr>
            <a:r>
              <a:rPr lang="en-US" sz="1800" kern="0" dirty="0">
                <a:solidFill>
                  <a:srgbClr val="000000"/>
                </a:solidFill>
                <a:latin typeface="Arial"/>
                <a:cs typeface="Arial"/>
              </a:rPr>
              <a:t>Some were too complex or pricey with very debatable ROI propositions</a:t>
            </a:r>
          </a:p>
          <a:p>
            <a:pPr marL="1493307" lvl="1" indent="-487400">
              <a:lnSpc>
                <a:spcPct val="115000"/>
              </a:lnSpc>
              <a:buClr>
                <a:srgbClr val="000000"/>
              </a:buClr>
              <a:buSzPts val="1100"/>
              <a:buFont typeface="Arial"/>
              <a:buAutoNum type="alphaLcPeriod"/>
            </a:pPr>
            <a:r>
              <a:rPr lang="en-US" sz="1800" kern="0" dirty="0">
                <a:solidFill>
                  <a:srgbClr val="000000"/>
                </a:solidFill>
                <a:latin typeface="Arial"/>
                <a:cs typeface="Arial"/>
              </a:rPr>
              <a:t>Some had secret sauce so you didn’t know how to invest and improve your score</a:t>
            </a:r>
          </a:p>
          <a:p>
            <a:pPr marL="1493307" lvl="1" indent="-487400">
              <a:lnSpc>
                <a:spcPct val="115000"/>
              </a:lnSpc>
              <a:buClr>
                <a:srgbClr val="000000"/>
              </a:buClr>
              <a:buSzPts val="1100"/>
              <a:buFont typeface="Arial"/>
              <a:buAutoNum type="alphaLcPeriod"/>
            </a:pPr>
            <a:r>
              <a:rPr lang="en-US" sz="1800" kern="0" dirty="0">
                <a:solidFill>
                  <a:srgbClr val="000000"/>
                </a:solidFill>
                <a:latin typeface="Arial"/>
                <a:cs typeface="Arial"/>
              </a:rPr>
              <a:t>Almost all pre-canned approaches didn’t use an open control framework (back to secret sauce) that we felt was necessary to be transparent about our program and how we measured</a:t>
            </a:r>
          </a:p>
          <a:p>
            <a:pPr indent="-487400">
              <a:lnSpc>
                <a:spcPct val="115000"/>
              </a:lnSpc>
              <a:buClr>
                <a:srgbClr val="000000"/>
              </a:buClr>
              <a:buSzPts val="1100"/>
              <a:buFont typeface="Arial"/>
              <a:buAutoNum type="arabicPeriod"/>
            </a:pPr>
            <a:r>
              <a:rPr lang="en-US" sz="1800" dirty="0">
                <a:latin typeface="Arial"/>
                <a:cs typeface="Arial"/>
              </a:rPr>
              <a:t>So back to the drawing board.</a:t>
            </a:r>
          </a:p>
          <a:p>
            <a:pPr marL="1493307" lvl="1" indent="-487400">
              <a:lnSpc>
                <a:spcPct val="115000"/>
              </a:lnSpc>
              <a:buClr>
                <a:srgbClr val="000000"/>
              </a:buClr>
              <a:buSzPts val="1100"/>
              <a:buFont typeface="Arial"/>
              <a:buAutoNum type="alphaLcPeriod"/>
            </a:pPr>
            <a:r>
              <a:rPr lang="en-US" sz="1800" kern="0" dirty="0">
                <a:solidFill>
                  <a:srgbClr val="000000"/>
                </a:solidFill>
                <a:latin typeface="Arial"/>
                <a:cs typeface="Arial"/>
              </a:rPr>
              <a:t>We wanted it to be simple</a:t>
            </a:r>
          </a:p>
          <a:p>
            <a:pPr marL="1493307" lvl="1" indent="-487400">
              <a:lnSpc>
                <a:spcPct val="115000"/>
              </a:lnSpc>
              <a:buClr>
                <a:srgbClr val="000000"/>
              </a:buClr>
              <a:buSzPts val="1100"/>
              <a:buFont typeface="Arial"/>
              <a:buAutoNum type="alphaLcPeriod"/>
            </a:pPr>
            <a:r>
              <a:rPr lang="en-US" sz="1800" kern="0" dirty="0">
                <a:solidFill>
                  <a:srgbClr val="000000"/>
                </a:solidFill>
                <a:latin typeface="Arial"/>
                <a:cs typeface="Arial"/>
              </a:rPr>
              <a:t>Anyone reading it could answer “so why measure this?” .  They knew what sounded “good”.  </a:t>
            </a:r>
            <a:r>
              <a:rPr lang="en-US" sz="1800" kern="0" dirty="0" err="1">
                <a:solidFill>
                  <a:srgbClr val="000000"/>
                </a:solidFill>
                <a:latin typeface="Arial"/>
                <a:cs typeface="Arial"/>
              </a:rPr>
              <a:t>THey</a:t>
            </a:r>
            <a:r>
              <a:rPr lang="en-US" sz="1800" kern="0" dirty="0">
                <a:solidFill>
                  <a:srgbClr val="000000"/>
                </a:solidFill>
                <a:latin typeface="Arial"/>
                <a:cs typeface="Arial"/>
              </a:rPr>
              <a:t> had an internal anchor to tell them how far from “good” its acceptable to be.  Part of that risk tolerance question</a:t>
            </a:r>
          </a:p>
          <a:p>
            <a:pPr marL="1493307" lvl="1" indent="-487400">
              <a:lnSpc>
                <a:spcPct val="115000"/>
              </a:lnSpc>
              <a:buClr>
                <a:srgbClr val="000000"/>
              </a:buClr>
              <a:buSzPts val="1100"/>
              <a:buFont typeface="Arial"/>
              <a:buAutoNum type="alphaLcPeriod"/>
            </a:pPr>
            <a:r>
              <a:rPr lang="en-US" sz="1800" kern="0" dirty="0">
                <a:solidFill>
                  <a:srgbClr val="000000"/>
                </a:solidFill>
                <a:latin typeface="Arial"/>
                <a:cs typeface="Arial"/>
              </a:rPr>
              <a:t>So we picked a framework.  CSF was simple, open, and universal</a:t>
            </a:r>
          </a:p>
          <a:p>
            <a:pPr marL="1493307" lvl="1" indent="-487400">
              <a:lnSpc>
                <a:spcPct val="115000"/>
              </a:lnSpc>
              <a:buClr>
                <a:srgbClr val="000000"/>
              </a:buClr>
              <a:buSzPts val="1100"/>
              <a:buFont typeface="Arial"/>
              <a:buAutoNum type="alphaLcPeriod"/>
            </a:pPr>
            <a:r>
              <a:rPr lang="en-US" sz="1800" kern="0" dirty="0">
                <a:solidFill>
                  <a:srgbClr val="000000"/>
                </a:solidFill>
                <a:latin typeface="Arial"/>
                <a:cs typeface="Arial"/>
              </a:rPr>
              <a:t>We generate a long list of KPI’s that we assigned to each category from books like Andrew’s, blogs, magazines, anything that said “you should measure this”.</a:t>
            </a:r>
          </a:p>
          <a:p>
            <a:pPr marL="1493307" lvl="1" indent="-487400">
              <a:lnSpc>
                <a:spcPct val="115000"/>
              </a:lnSpc>
              <a:buClr>
                <a:srgbClr val="000000"/>
              </a:buClr>
              <a:buSzPts val="1100"/>
              <a:buFont typeface="Arial"/>
              <a:buAutoNum type="alphaLcPeriod"/>
            </a:pPr>
            <a:r>
              <a:rPr lang="en-US" sz="1800" kern="0" dirty="0">
                <a:solidFill>
                  <a:srgbClr val="000000"/>
                </a:solidFill>
                <a:latin typeface="Arial"/>
                <a:cs typeface="Arial"/>
              </a:rPr>
              <a:t>Then we built the principles that each KPI would be evaluated against.</a:t>
            </a:r>
          </a:p>
          <a:p>
            <a:pPr indent="-487400">
              <a:lnSpc>
                <a:spcPct val="115000"/>
              </a:lnSpc>
              <a:buClr>
                <a:srgbClr val="000000"/>
              </a:buClr>
              <a:buSzPts val="1100"/>
              <a:buFont typeface="Arial"/>
              <a:buAutoNum type="arabicPeriod"/>
            </a:pPr>
            <a:r>
              <a:rPr lang="en-US" sz="1800" dirty="0">
                <a:latin typeface="Arial"/>
                <a:cs typeface="Arial"/>
              </a:rPr>
              <a:t>The principles evolved as we went along, but there were some core things like</a:t>
            </a:r>
          </a:p>
          <a:p>
            <a:pPr marL="1493307" lvl="1" indent="-487400">
              <a:lnSpc>
                <a:spcPct val="115000"/>
              </a:lnSpc>
              <a:buClr>
                <a:srgbClr val="000000"/>
              </a:buClr>
              <a:buSzPts val="1100"/>
              <a:buFont typeface="Arial"/>
              <a:buAutoNum type="alphaLcPeriod"/>
            </a:pPr>
            <a:r>
              <a:rPr lang="en-US" sz="1800" kern="0" dirty="0">
                <a:solidFill>
                  <a:srgbClr val="000000"/>
                </a:solidFill>
                <a:latin typeface="Arial"/>
                <a:cs typeface="Arial"/>
              </a:rPr>
              <a:t>Simple to understand at a Board level</a:t>
            </a:r>
          </a:p>
          <a:p>
            <a:pPr marL="1493307" lvl="1" indent="-487400">
              <a:lnSpc>
                <a:spcPct val="115000"/>
              </a:lnSpc>
              <a:buClr>
                <a:srgbClr val="000000"/>
              </a:buClr>
              <a:buSzPts val="1100"/>
              <a:buFont typeface="Arial"/>
              <a:buAutoNum type="alphaLcPeriod"/>
            </a:pPr>
            <a:r>
              <a:rPr lang="en-US" sz="1800" kern="0" dirty="0">
                <a:solidFill>
                  <a:srgbClr val="000000"/>
                </a:solidFill>
                <a:latin typeface="Arial"/>
                <a:cs typeface="Arial"/>
              </a:rPr>
              <a:t>Can be measured with levels</a:t>
            </a:r>
          </a:p>
          <a:p>
            <a:pPr marL="1493307" lvl="1" indent="-487400">
              <a:lnSpc>
                <a:spcPct val="115000"/>
              </a:lnSpc>
              <a:buClr>
                <a:srgbClr val="000000"/>
              </a:buClr>
              <a:buSzPts val="1100"/>
              <a:buFont typeface="Arial"/>
              <a:buAutoNum type="alphaLcPeriod"/>
            </a:pPr>
            <a:r>
              <a:rPr lang="en-US" sz="1800" kern="0" dirty="0">
                <a:solidFill>
                  <a:srgbClr val="000000"/>
                </a:solidFill>
                <a:latin typeface="Arial"/>
                <a:cs typeface="Arial"/>
              </a:rPr>
              <a:t>Not binary</a:t>
            </a:r>
          </a:p>
          <a:p>
            <a:pPr marL="1493307" lvl="1" indent="-487400">
              <a:lnSpc>
                <a:spcPct val="115000"/>
              </a:lnSpc>
              <a:buClr>
                <a:srgbClr val="000000"/>
              </a:buClr>
              <a:buSzPts val="1100"/>
              <a:buFont typeface="Arial"/>
              <a:buAutoNum type="alphaLcPeriod"/>
            </a:pPr>
            <a:r>
              <a:rPr lang="en-US" sz="1800" kern="0" dirty="0">
                <a:solidFill>
                  <a:srgbClr val="000000"/>
                </a:solidFill>
                <a:latin typeface="Arial"/>
                <a:cs typeface="Arial"/>
              </a:rPr>
              <a:t>Not compliance driven (supports binary)</a:t>
            </a:r>
          </a:p>
          <a:p>
            <a:pPr marL="1493307" lvl="1" indent="-487400">
              <a:lnSpc>
                <a:spcPct val="115000"/>
              </a:lnSpc>
              <a:buClr>
                <a:srgbClr val="000000"/>
              </a:buClr>
              <a:buSzPts val="1100"/>
              <a:buFont typeface="Arial"/>
              <a:buAutoNum type="alphaLcPeriod"/>
            </a:pPr>
            <a:r>
              <a:rPr lang="en-US" sz="1800" kern="0" dirty="0">
                <a:solidFill>
                  <a:srgbClr val="000000"/>
                </a:solidFill>
                <a:latin typeface="Arial"/>
                <a:cs typeface="Arial"/>
              </a:rPr>
              <a:t>So fundamental that anyone looking would say “yup..</a:t>
            </a:r>
            <a:r>
              <a:rPr lang="en-US" sz="1800" kern="0" dirty="0" err="1">
                <a:solidFill>
                  <a:srgbClr val="000000"/>
                </a:solidFill>
                <a:latin typeface="Arial"/>
                <a:cs typeface="Arial"/>
              </a:rPr>
              <a:t>thats</a:t>
            </a:r>
            <a:r>
              <a:rPr lang="en-US" sz="1800" kern="0" dirty="0">
                <a:solidFill>
                  <a:srgbClr val="000000"/>
                </a:solidFill>
                <a:latin typeface="Arial"/>
                <a:cs typeface="Arial"/>
              </a:rPr>
              <a:t> one of the most important things to a security program”</a:t>
            </a:r>
          </a:p>
          <a:p>
            <a:pPr indent="-487400">
              <a:lnSpc>
                <a:spcPct val="115000"/>
              </a:lnSpc>
              <a:buClr>
                <a:srgbClr val="000000"/>
              </a:buClr>
              <a:buSzPts val="1100"/>
              <a:buFont typeface="Arial"/>
              <a:buAutoNum type="arabicPeriod"/>
            </a:pPr>
            <a:r>
              <a:rPr lang="en-US" sz="1800" dirty="0">
                <a:latin typeface="Arial"/>
                <a:cs typeface="Arial"/>
              </a:rPr>
              <a:t>We selected 20kpis</a:t>
            </a:r>
          </a:p>
          <a:p>
            <a:pPr marL="1493307" lvl="1" indent="-487400">
              <a:lnSpc>
                <a:spcPct val="115000"/>
              </a:lnSpc>
              <a:buClr>
                <a:srgbClr val="000000"/>
              </a:buClr>
              <a:buSzPts val="1100"/>
              <a:buFont typeface="Arial"/>
              <a:buAutoNum type="alphaLcPeriod"/>
            </a:pPr>
            <a:r>
              <a:rPr lang="en-US" sz="1800" kern="0" dirty="0">
                <a:solidFill>
                  <a:srgbClr val="000000"/>
                </a:solidFill>
                <a:latin typeface="Arial"/>
                <a:cs typeface="Arial"/>
              </a:rPr>
              <a:t>Here are a sample of what we selected</a:t>
            </a:r>
          </a:p>
          <a:p>
            <a:pPr marL="1493307" lvl="1" indent="-487400">
              <a:lnSpc>
                <a:spcPct val="115000"/>
              </a:lnSpc>
              <a:buClr>
                <a:srgbClr val="000000"/>
              </a:buClr>
              <a:buSzPts val="1100"/>
              <a:buFont typeface="Arial"/>
              <a:buAutoNum type="alphaLcPeriod"/>
            </a:pPr>
            <a:r>
              <a:rPr lang="en-US" sz="1800" kern="0" dirty="0">
                <a:solidFill>
                  <a:srgbClr val="000000"/>
                </a:solidFill>
                <a:latin typeface="Arial"/>
                <a:cs typeface="Arial"/>
              </a:rPr>
              <a:t>This is the maturity.  How did we get maturity?  We went back to the internet and </a:t>
            </a:r>
            <a:r>
              <a:rPr lang="en-US" sz="1800" kern="0" dirty="0" err="1">
                <a:solidFill>
                  <a:srgbClr val="000000"/>
                </a:solidFill>
                <a:latin typeface="Arial"/>
                <a:cs typeface="Arial"/>
              </a:rPr>
              <a:t>loked</a:t>
            </a:r>
            <a:r>
              <a:rPr lang="en-US" sz="1800" kern="0" dirty="0">
                <a:solidFill>
                  <a:srgbClr val="000000"/>
                </a:solidFill>
                <a:latin typeface="Arial"/>
                <a:cs typeface="Arial"/>
              </a:rPr>
              <a:t> for articles on what it should be.  We looked at contracts (great for things like incident response and patching).  We asked people outside security like IT, legal</a:t>
            </a:r>
          </a:p>
          <a:p>
            <a:pPr marL="1493307" lvl="1" indent="-487400">
              <a:lnSpc>
                <a:spcPct val="115000"/>
              </a:lnSpc>
              <a:buClr>
                <a:srgbClr val="000000"/>
              </a:buClr>
              <a:buSzPts val="1100"/>
              <a:buFont typeface="Arial"/>
              <a:buAutoNum type="alphaLcPeriod"/>
            </a:pPr>
            <a:r>
              <a:rPr lang="en-US" sz="1800" kern="0" dirty="0" err="1">
                <a:solidFill>
                  <a:srgbClr val="000000"/>
                </a:solidFill>
                <a:latin typeface="Arial"/>
                <a:cs typeface="Arial"/>
              </a:rPr>
              <a:t>THen</a:t>
            </a:r>
            <a:r>
              <a:rPr lang="en-US" sz="1800" kern="0" dirty="0">
                <a:solidFill>
                  <a:srgbClr val="000000"/>
                </a:solidFill>
                <a:latin typeface="Arial"/>
                <a:cs typeface="Arial"/>
              </a:rPr>
              <a:t> we put them on the ranking system with ranges</a:t>
            </a:r>
          </a:p>
          <a:p>
            <a:pPr indent="-487400">
              <a:lnSpc>
                <a:spcPct val="115000"/>
              </a:lnSpc>
              <a:buClr>
                <a:srgbClr val="000000"/>
              </a:buClr>
              <a:buSzPts val="1100"/>
              <a:buFont typeface="Arial"/>
              <a:buAutoNum type="arabicPeriod"/>
            </a:pPr>
            <a:r>
              <a:rPr lang="en-US" sz="1800" dirty="0">
                <a:latin typeface="Arial"/>
                <a:cs typeface="Arial"/>
              </a:rPr>
              <a:t>Result</a:t>
            </a:r>
          </a:p>
          <a:p>
            <a:pPr marL="1493307" lvl="1" indent="-487400">
              <a:lnSpc>
                <a:spcPct val="115000"/>
              </a:lnSpc>
              <a:buClr>
                <a:srgbClr val="000000"/>
              </a:buClr>
              <a:buSzPts val="1100"/>
              <a:buFont typeface="Arial"/>
              <a:buAutoNum type="alphaLcPeriod"/>
            </a:pPr>
            <a:r>
              <a:rPr lang="en-US" sz="1800" kern="0" dirty="0">
                <a:solidFill>
                  <a:srgbClr val="000000"/>
                </a:solidFill>
                <a:latin typeface="Arial"/>
                <a:cs typeface="Arial"/>
              </a:rPr>
              <a:t>See the </a:t>
            </a:r>
            <a:r>
              <a:rPr lang="en-US" sz="1800" kern="0" dirty="0" err="1">
                <a:solidFill>
                  <a:srgbClr val="000000"/>
                </a:solidFill>
                <a:latin typeface="Arial"/>
                <a:cs typeface="Arial"/>
              </a:rPr>
              <a:t>graph..simple..want</a:t>
            </a:r>
            <a:r>
              <a:rPr lang="en-US" sz="1800" kern="0" dirty="0">
                <a:solidFill>
                  <a:srgbClr val="000000"/>
                </a:solidFill>
                <a:latin typeface="Arial"/>
                <a:cs typeface="Arial"/>
              </a:rPr>
              <a:t> to move up.  A simple numeric that says “you increased 2 pints, </a:t>
            </a:r>
            <a:r>
              <a:rPr lang="en-US" sz="1800" kern="0" dirty="0" err="1">
                <a:solidFill>
                  <a:srgbClr val="000000"/>
                </a:solidFill>
                <a:latin typeface="Arial"/>
                <a:cs typeface="Arial"/>
              </a:rPr>
              <a:t>thats</a:t>
            </a:r>
            <a:r>
              <a:rPr lang="en-US" sz="1800" kern="0" dirty="0">
                <a:solidFill>
                  <a:srgbClr val="000000"/>
                </a:solidFill>
                <a:latin typeface="Arial"/>
                <a:cs typeface="Arial"/>
              </a:rPr>
              <a:t> a 1% increase and a 1% decrease in risk</a:t>
            </a:r>
          </a:p>
          <a:p>
            <a:pPr indent="-487400">
              <a:lnSpc>
                <a:spcPct val="115000"/>
              </a:lnSpc>
              <a:buClr>
                <a:srgbClr val="000000"/>
              </a:buClr>
              <a:buSzPts val="1100"/>
              <a:buFont typeface="Arial"/>
              <a:buAutoNum type="arabicPeriod"/>
            </a:pPr>
            <a:r>
              <a:rPr lang="en-US" sz="1800" dirty="0">
                <a:latin typeface="Arial"/>
                <a:cs typeface="Arial"/>
              </a:rPr>
              <a:t>Risk tolerance is put against cost.</a:t>
            </a:r>
          </a:p>
          <a:p>
            <a:pPr marL="1493307" lvl="1" indent="-487400">
              <a:lnSpc>
                <a:spcPct val="115000"/>
              </a:lnSpc>
              <a:buClr>
                <a:srgbClr val="000000"/>
              </a:buClr>
              <a:buSzPts val="1100"/>
              <a:buFont typeface="Arial"/>
              <a:buAutoNum type="alphaLcPeriod"/>
            </a:pPr>
            <a:r>
              <a:rPr lang="en-US" sz="1800" kern="0" dirty="0">
                <a:solidFill>
                  <a:srgbClr val="000000"/>
                </a:solidFill>
                <a:latin typeface="Arial"/>
                <a:cs typeface="Arial"/>
              </a:rPr>
              <a:t>Metrics exist that say % of spend against revenue and IT budget.  We track those </a:t>
            </a:r>
            <a:r>
              <a:rPr lang="en-US" sz="1800" kern="0" dirty="0" err="1">
                <a:solidFill>
                  <a:srgbClr val="000000"/>
                </a:solidFill>
                <a:latin typeface="Arial"/>
                <a:cs typeface="Arial"/>
              </a:rPr>
              <a:t>seperately</a:t>
            </a:r>
            <a:r>
              <a:rPr lang="en-US" sz="1800" kern="0" dirty="0">
                <a:solidFill>
                  <a:srgbClr val="000000"/>
                </a:solidFill>
                <a:latin typeface="Arial"/>
                <a:cs typeface="Arial"/>
              </a:rPr>
              <a:t>.  This helps “bound” the risk tolerance conversation.</a:t>
            </a:r>
          </a:p>
          <a:p>
            <a:pPr marL="1493307" lvl="1" indent="-487400">
              <a:lnSpc>
                <a:spcPct val="115000"/>
              </a:lnSpc>
              <a:buClr>
                <a:srgbClr val="000000"/>
              </a:buClr>
              <a:buSzPts val="1100"/>
              <a:buFont typeface="Arial"/>
              <a:buAutoNum type="alphaLcPeriod"/>
            </a:pPr>
            <a:r>
              <a:rPr lang="en-US" sz="1800" kern="0" dirty="0">
                <a:solidFill>
                  <a:srgbClr val="000000"/>
                </a:solidFill>
                <a:latin typeface="Arial"/>
                <a:cs typeface="Arial"/>
              </a:rPr>
              <a:t>But the tool looked at the cost and the reduction of risk.  So management could see where we are investing.</a:t>
            </a:r>
          </a:p>
          <a:p>
            <a:pPr marL="0" indent="0"/>
            <a:endParaRPr lang="en-US"/>
          </a:p>
        </p:txBody>
      </p:sp>
      <p:sp>
        <p:nvSpPr>
          <p:cNvPr id="4" name="Google Shape;38;p1:notes">
            <a:extLst>
              <a:ext uri="{FF2B5EF4-FFF2-40B4-BE49-F238E27FC236}">
                <a16:creationId xmlns:a16="http://schemas.microsoft.com/office/drawing/2014/main" id="{C321E166-1DC9-4381-9B95-2A6D04D35D77}"/>
              </a:ext>
            </a:extLst>
          </p:cNvPr>
          <p:cNvSpPr txBox="1"/>
          <p:nvPr/>
        </p:nvSpPr>
        <p:spPr>
          <a:xfrm>
            <a:off x="5284098" y="19936412"/>
            <a:ext cx="4042421" cy="1049467"/>
          </a:xfrm>
          <a:prstGeom prst="rect">
            <a:avLst/>
          </a:prstGeom>
          <a:noFill/>
          <a:ln cap="flat">
            <a:noFill/>
          </a:ln>
        </p:spPr>
        <p:txBody>
          <a:bodyPr vert="horz" wrap="square" lIns="150943" tIns="75441" rIns="150943" bIns="75441" anchor="b" anchorCtr="0" compatLnSpc="1">
            <a:noAutofit/>
          </a:bodyPr>
          <a:lstStyle/>
          <a:p>
            <a:pPr algn="r" defTabSz="1493307">
              <a:defRPr sz="1800" b="0" i="0" u="none" strike="noStrike" kern="0" cap="none" spc="0" baseline="0">
                <a:solidFill>
                  <a:srgbClr val="000000"/>
                </a:solidFill>
                <a:uFillTx/>
              </a:defRPr>
            </a:pPr>
            <a:fld id="{1FFECA73-B9DD-495A-A7AE-0D8E508B70D5}" type="slidenum">
              <a:pPr algn="r" defTabSz="1493307">
                <a:defRPr sz="1800" b="0" i="0" u="none" strike="noStrike" kern="0" cap="none" spc="0" baseline="0">
                  <a:solidFill>
                    <a:srgbClr val="000000"/>
                  </a:solidFill>
                  <a:uFillTx/>
                </a:defRPr>
              </a:pPr>
              <a:t>1</a:t>
            </a:fld>
            <a:endParaRPr lang="en-US" sz="2300" kern="0">
              <a:solidFill>
                <a:srgbClr val="000000"/>
              </a:solidFill>
              <a:latin typeface="Arial"/>
              <a:ea typeface="Arial"/>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Google Shape;8;n">
            <a:extLst>
              <a:ext uri="{FF2B5EF4-FFF2-40B4-BE49-F238E27FC236}">
                <a16:creationId xmlns:a16="http://schemas.microsoft.com/office/drawing/2014/main" id="{503045F0-9090-442F-96DB-D12CB8F38D8F}"/>
              </a:ext>
            </a:extLst>
          </p:cNvPr>
          <p:cNvSpPr txBox="1">
            <a:spLocks noGrp="1"/>
          </p:cNvSpPr>
          <p:nvPr>
            <p:ph type="sldNum" sz="quarter" idx="5"/>
          </p:nvPr>
        </p:nvSpPr>
        <p:spPr>
          <a:ln/>
        </p:spPr>
        <p:txBody>
          <a:bodyPr wrap="square" lIns="151094" tIns="75253" rIns="151094" bIns="75253" anchor="b" anchorCtr="0">
            <a:noAutofit/>
          </a:bodyPr>
          <a:lstStyle/>
          <a:p>
            <a:pPr lvl="0"/>
            <a:fld id="{B5FFC236-24A2-4E58-BC55-2E685739E53E}" type="slidenum">
              <a:t>2</a:t>
            </a:fld>
            <a:endParaRPr lang="en-US"/>
          </a:p>
        </p:txBody>
      </p:sp>
      <p:sp>
        <p:nvSpPr>
          <p:cNvPr id="2" name="Google Shape;61;p3:notes">
            <a:extLst>
              <a:ext uri="{FF2B5EF4-FFF2-40B4-BE49-F238E27FC236}">
                <a16:creationId xmlns:a16="http://schemas.microsoft.com/office/drawing/2014/main" id="{56D1EEE0-965B-4853-8C5E-C40C80396578}"/>
              </a:ext>
            </a:extLst>
          </p:cNvPr>
          <p:cNvSpPr>
            <a:spLocks noGrp="1" noRot="1" noChangeAspect="1" noResize="1"/>
          </p:cNvSpPr>
          <p:nvPr>
            <p:ph type="sldImg"/>
          </p:nvPr>
        </p:nvSpPr>
        <p:spPr>
          <a:xfrm>
            <a:off x="-581025" y="1573213"/>
            <a:ext cx="10491788" cy="7870825"/>
          </a:xfrm>
          <a:solidFill>
            <a:srgbClr val="4F81BD"/>
          </a:solidFill>
          <a:ln w="25560" cap="flat">
            <a:solidFill>
              <a:srgbClr val="385D8A"/>
            </a:solidFill>
            <a:prstDash val="solid"/>
          </a:ln>
        </p:spPr>
      </p:sp>
      <p:sp>
        <p:nvSpPr>
          <p:cNvPr id="3" name="Google Shape;62;p3:notes">
            <a:extLst>
              <a:ext uri="{FF2B5EF4-FFF2-40B4-BE49-F238E27FC236}">
                <a16:creationId xmlns:a16="http://schemas.microsoft.com/office/drawing/2014/main" id="{BE3952C8-9202-4E5A-869B-C7462476F772}"/>
              </a:ext>
            </a:extLst>
          </p:cNvPr>
          <p:cNvSpPr txBox="1">
            <a:spLocks noGrp="1"/>
          </p:cNvSpPr>
          <p:nvPr>
            <p:ph type="body" sz="quarter" idx="1"/>
          </p:nvPr>
        </p:nvSpPr>
        <p:spPr/>
        <p:txBody>
          <a:bodyPr/>
          <a:lstStyle/>
          <a:p>
            <a:r>
              <a:rPr lang="en-US" dirty="0"/>
              <a:t>Conclusion</a:t>
            </a:r>
          </a:p>
          <a:p>
            <a:pPr marL="1493307" lvl="1"/>
            <a:r>
              <a:rPr lang="en-US" b="1" kern="0" dirty="0"/>
              <a:t>“Abstract Don’t Abdicate</a:t>
            </a:r>
            <a:r>
              <a:rPr lang="en-US" kern="0" dirty="0"/>
              <a:t>”  Abstract your metrics so you aren’t abdicating making strategic decisions</a:t>
            </a:r>
          </a:p>
          <a:p>
            <a:pPr marL="1493307" lvl="1"/>
            <a:r>
              <a:rPr lang="en-US" kern="0" dirty="0"/>
              <a:t>What Does that Mean:</a:t>
            </a:r>
          </a:p>
          <a:p>
            <a:pPr marL="2238923" lvl="2"/>
            <a:r>
              <a:rPr lang="en-US" kern="0" dirty="0"/>
              <a:t>Leadership can get too focused on details, up/down, trends, technologies in the numbers.  Making everything tactical</a:t>
            </a:r>
          </a:p>
          <a:p>
            <a:pPr marL="2238923" lvl="2"/>
            <a:r>
              <a:rPr lang="en-US" kern="0" dirty="0"/>
              <a:t>Using tactical approaches you can't properly change your program</a:t>
            </a:r>
          </a:p>
          <a:p>
            <a:pPr marL="2238923" lvl="2"/>
            <a:r>
              <a:rPr lang="en-US" kern="0" dirty="0"/>
              <a:t>Leadership may want instant changes, but that might not make sense</a:t>
            </a:r>
          </a:p>
          <a:p>
            <a:br>
              <a:rPr lang="en-US" dirty="0"/>
            </a:br>
            <a:endParaRPr lang="en-US" dirty="0"/>
          </a:p>
          <a:p>
            <a:pPr marL="1493307" lvl="1"/>
            <a:r>
              <a:rPr lang="en-US" kern="0" dirty="0"/>
              <a:t>Use your metrics to give senior managers a health check.</a:t>
            </a:r>
          </a:p>
          <a:p>
            <a:pPr marL="2238923" lvl="2"/>
            <a:r>
              <a:rPr lang="en-US" kern="0" dirty="0"/>
              <a:t>We all know </a:t>
            </a:r>
            <a:r>
              <a:rPr lang="en-US" kern="0" dirty="0" err="1"/>
              <a:t>whats</a:t>
            </a:r>
            <a:r>
              <a:rPr lang="en-US" kern="0" dirty="0"/>
              <a:t> “good” blood pressure and an average resting heart beat.</a:t>
            </a:r>
          </a:p>
          <a:p>
            <a:pPr marL="2238923" lvl="2"/>
            <a:r>
              <a:rPr lang="en-US" kern="0" dirty="0"/>
              <a:t>If you are outside of that value, doctors will look to find the “why”.  They will figure out the right next steps and the strategy to bring that into normal levels OR accept that level.</a:t>
            </a:r>
          </a:p>
          <a:p>
            <a:pPr marL="1493307" lvl="1"/>
            <a:r>
              <a:rPr lang="en-US" kern="0" dirty="0"/>
              <a:t>Now imagine giving test results to a patient.  </a:t>
            </a:r>
            <a:r>
              <a:rPr lang="en-US" kern="0" dirty="0" err="1"/>
              <a:t>THey</a:t>
            </a:r>
            <a:r>
              <a:rPr lang="en-US" kern="0" dirty="0"/>
              <a:t> need to research, determine the right value, and they will plan their next steps.  However, they only respond to the data they were given and without the experience and education that comes with being a doctor</a:t>
            </a:r>
          </a:p>
          <a:p>
            <a:pPr marL="1493307" lvl="1"/>
            <a:r>
              <a:rPr lang="en-US" kern="0" dirty="0"/>
              <a:t>Same thing happens in security.  With all the fun data, we give the test results to senior managers and they will then give you a tactical solution to make that data you presented “better”.</a:t>
            </a:r>
          </a:p>
          <a:p>
            <a:pPr marL="1493307" lvl="1"/>
            <a:r>
              <a:rPr lang="en-US" kern="0" dirty="0"/>
              <a:t>That solution may be strategic, but since many senior IT people are not security people, they are often point fixes with gains that fall away after a few months.</a:t>
            </a:r>
          </a:p>
          <a:p>
            <a:pPr marL="1493307" lvl="1"/>
            <a:r>
              <a:rPr lang="en-US" kern="0" dirty="0"/>
              <a:t>So if you abstract the metrics so that they become simple aggregates, senior managers don’t have an opportunity to discuss tactical fixes.  Instead, they have to ask “how much does it cost me to move this number up?”. Security leaders can translate that want into $. Senior leaders can then decide is that $ increase is worth it.</a:t>
            </a:r>
          </a:p>
          <a:p>
            <a:pPr marL="1493307" lvl="1"/>
            <a:r>
              <a:rPr lang="en-US" kern="0" dirty="0"/>
              <a:t>But how are you addressing the risk side of that equation?  </a:t>
            </a:r>
            <a:r>
              <a:rPr lang="en-US" kern="0" dirty="0" err="1"/>
              <a:t>Well..no</a:t>
            </a:r>
            <a:r>
              <a:rPr lang="en-US" kern="0" dirty="0"/>
              <a:t> matter what, you have to have some trust with your leadership that you are doing your job.  No metric program will generate that.</a:t>
            </a:r>
          </a:p>
          <a:p>
            <a:pPr marL="1493307" lvl="1"/>
            <a:r>
              <a:rPr lang="en-US" kern="0" dirty="0"/>
              <a:t>Because higher will always be better, use a control framework that helps ground the categories to work on.  Set an anchor with competitors or industry.</a:t>
            </a:r>
          </a:p>
          <a:p>
            <a:pPr marL="1493307" lvl="1"/>
            <a:r>
              <a:rPr lang="en-US" kern="0" dirty="0" err="1"/>
              <a:t>THis</a:t>
            </a:r>
            <a:r>
              <a:rPr lang="en-US" kern="0" dirty="0"/>
              <a:t> was the end of the presentation, if you want to know a little more, stick around and we will tell you how we got to this conclusion</a:t>
            </a:r>
          </a:p>
          <a:p>
            <a:pPr marL="746653" indent="-373327"/>
            <a:endParaRPr lang="en-US" kern="0" dirty="0">
              <a:cs typeface="Calibri" pitchFamily="2"/>
            </a:endParaRPr>
          </a:p>
        </p:txBody>
      </p:sp>
      <p:sp>
        <p:nvSpPr>
          <p:cNvPr id="4" name="Google Shape;63;p3:notes">
            <a:extLst>
              <a:ext uri="{FF2B5EF4-FFF2-40B4-BE49-F238E27FC236}">
                <a16:creationId xmlns:a16="http://schemas.microsoft.com/office/drawing/2014/main" id="{5CFCD5A3-C5CB-4AAD-A5B2-1C672EF5353F}"/>
              </a:ext>
            </a:extLst>
          </p:cNvPr>
          <p:cNvSpPr txBox="1"/>
          <p:nvPr/>
        </p:nvSpPr>
        <p:spPr>
          <a:xfrm>
            <a:off x="5284065" y="19936666"/>
            <a:ext cx="4042591" cy="1049341"/>
          </a:xfrm>
          <a:prstGeom prst="rect">
            <a:avLst/>
          </a:prstGeom>
          <a:noFill/>
          <a:ln cap="flat">
            <a:noFill/>
          </a:ln>
        </p:spPr>
        <p:txBody>
          <a:bodyPr wrap="square" lIns="151094" tIns="75253" rIns="151094" bIns="75253" anchor="b" anchorCtr="0" compatLnSpc="0">
            <a:noAutofit/>
          </a:bodyPr>
          <a:lstStyle/>
          <a:p>
            <a:pPr algn="r"/>
            <a:fld id="{F1E82136-321E-4003-96D9-ADBAC280F2A4}" type="slidenum">
              <a:pPr algn="r"/>
              <a:t>2</a:t>
            </a:fld>
            <a:endParaRPr lang="en-US" sz="2300" kern="0">
              <a:solidFill>
                <a:srgbClr val="000000"/>
              </a:solidFill>
              <a:latin typeface="Arial" pitchFamily="18"/>
              <a:ea typeface="Arial" pitchFamily="2"/>
              <a:cs typeface="Arial" pitchFamily="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95;p5:notes">
            <a:extLst>
              <a:ext uri="{FF2B5EF4-FFF2-40B4-BE49-F238E27FC236}">
                <a16:creationId xmlns:a16="http://schemas.microsoft.com/office/drawing/2014/main" id="{0621E2B6-8326-49A6-B322-C4D4AA4BB5C9}"/>
              </a:ext>
            </a:extLst>
          </p:cNvPr>
          <p:cNvSpPr>
            <a:spLocks noGrp="1" noRot="1" noChangeAspect="1"/>
          </p:cNvSpPr>
          <p:nvPr>
            <p:ph type="sldImg"/>
          </p:nvPr>
        </p:nvSpPr>
        <p:spPr>
          <a:xfrm>
            <a:off x="-581025" y="1573213"/>
            <a:ext cx="10491788" cy="7870825"/>
          </a:xfrm>
        </p:spPr>
      </p:sp>
      <p:sp>
        <p:nvSpPr>
          <p:cNvPr id="3" name="Google Shape;96;p5:notes">
            <a:extLst>
              <a:ext uri="{FF2B5EF4-FFF2-40B4-BE49-F238E27FC236}">
                <a16:creationId xmlns:a16="http://schemas.microsoft.com/office/drawing/2014/main" id="{E53FCA6D-85BA-49C7-AF47-3C2E62F9A8E4}"/>
              </a:ext>
            </a:extLst>
          </p:cNvPr>
          <p:cNvSpPr txBox="1">
            <a:spLocks noGrp="1"/>
          </p:cNvSpPr>
          <p:nvPr>
            <p:ph type="body" sz="quarter" idx="1"/>
          </p:nvPr>
        </p:nvSpPr>
        <p:spPr/>
        <p:txBody>
          <a:bodyPr/>
          <a:lstStyle/>
          <a:p>
            <a:pPr marL="0" indent="0">
              <a:lnSpc>
                <a:spcPct val="90000"/>
              </a:lnSpc>
            </a:pPr>
            <a:r>
              <a:rPr lang="en-US"/>
              <a:t>Our Mission - simple, untechnical and board</a:t>
            </a:r>
          </a:p>
        </p:txBody>
      </p:sp>
      <p:sp>
        <p:nvSpPr>
          <p:cNvPr id="4" name="Google Shape;97;p5:notes">
            <a:extLst>
              <a:ext uri="{FF2B5EF4-FFF2-40B4-BE49-F238E27FC236}">
                <a16:creationId xmlns:a16="http://schemas.microsoft.com/office/drawing/2014/main" id="{EA6918F0-CA99-475A-8F91-0691798FF032}"/>
              </a:ext>
            </a:extLst>
          </p:cNvPr>
          <p:cNvSpPr txBox="1"/>
          <p:nvPr/>
        </p:nvSpPr>
        <p:spPr>
          <a:xfrm>
            <a:off x="5284098" y="19936412"/>
            <a:ext cx="4042421" cy="1049467"/>
          </a:xfrm>
          <a:prstGeom prst="rect">
            <a:avLst/>
          </a:prstGeom>
          <a:noFill/>
          <a:ln cap="flat">
            <a:noFill/>
          </a:ln>
        </p:spPr>
        <p:txBody>
          <a:bodyPr vert="horz" wrap="square" lIns="150943" tIns="75441" rIns="150943" bIns="75441" anchor="b" anchorCtr="0" compatLnSpc="1">
            <a:noAutofit/>
          </a:bodyPr>
          <a:lstStyle/>
          <a:p>
            <a:pPr algn="r" defTabSz="1493307">
              <a:defRPr sz="1800" b="0" i="0" u="none" strike="noStrike" kern="0" cap="none" spc="0" baseline="0">
                <a:solidFill>
                  <a:srgbClr val="000000"/>
                </a:solidFill>
                <a:uFillTx/>
              </a:defRPr>
            </a:pPr>
            <a:fld id="{206829F6-B067-496E-81FF-91578CEEADCC}" type="slidenum">
              <a:pPr algn="r" defTabSz="1493307">
                <a:defRPr sz="1800" b="0" i="0" u="none" strike="noStrike" kern="0" cap="none" spc="0" baseline="0">
                  <a:solidFill>
                    <a:srgbClr val="000000"/>
                  </a:solidFill>
                  <a:uFillTx/>
                </a:defRPr>
              </a:pPr>
              <a:t>3</a:t>
            </a:fld>
            <a:endParaRPr lang="en-US" sz="2300" kern="0">
              <a:solidFill>
                <a:srgbClr val="000000"/>
              </a:solidFill>
              <a:latin typeface="Arial"/>
              <a:ea typeface="Arial"/>
              <a:cs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103;p6:notes">
            <a:extLst>
              <a:ext uri="{FF2B5EF4-FFF2-40B4-BE49-F238E27FC236}">
                <a16:creationId xmlns:a16="http://schemas.microsoft.com/office/drawing/2014/main" id="{C9DBAF69-114D-4D30-9B2D-F266176408E9}"/>
              </a:ext>
            </a:extLst>
          </p:cNvPr>
          <p:cNvSpPr>
            <a:spLocks noGrp="1" noRot="1" noChangeAspect="1"/>
          </p:cNvSpPr>
          <p:nvPr>
            <p:ph type="sldImg"/>
          </p:nvPr>
        </p:nvSpPr>
        <p:spPr>
          <a:xfrm>
            <a:off x="-53975" y="2624138"/>
            <a:ext cx="9437688" cy="7078662"/>
          </a:xfrm>
        </p:spPr>
      </p:sp>
      <p:sp>
        <p:nvSpPr>
          <p:cNvPr id="3" name="Google Shape;104;p6:notes">
            <a:extLst>
              <a:ext uri="{FF2B5EF4-FFF2-40B4-BE49-F238E27FC236}">
                <a16:creationId xmlns:a16="http://schemas.microsoft.com/office/drawing/2014/main" id="{D7A4C972-8D50-42E3-9991-432636F69FCB}"/>
              </a:ext>
            </a:extLst>
          </p:cNvPr>
          <p:cNvSpPr txBox="1">
            <a:spLocks noGrp="1"/>
          </p:cNvSpPr>
          <p:nvPr>
            <p:ph type="body" sz="quarter" idx="1"/>
          </p:nvPr>
        </p:nvSpPr>
        <p:spPr>
          <a:xfrm>
            <a:off x="932862" y="10101215"/>
            <a:ext cx="7462938" cy="8264285"/>
          </a:xfrm>
        </p:spPr>
        <p:txBody>
          <a:bodyPr lIns="148240" tIns="74068" rIns="148240" bIns="74068"/>
          <a:lstStyle/>
          <a:p>
            <a:pPr lvl="0"/>
            <a:r>
              <a:rPr lang="en-US"/>
              <a:t>The Challenge</a:t>
            </a:r>
          </a:p>
          <a:p>
            <a:pPr marL="1493307" lvl="1" indent="-373327"/>
            <a:r>
              <a:rPr lang="en-US" kern="0" dirty="0">
                <a:solidFill>
                  <a:srgbClr val="000000"/>
                </a:solidFill>
                <a:latin typeface="Calibri"/>
                <a:cs typeface="Calibri"/>
              </a:rPr>
              <a:t>Before making up our own, we looked at the market to see what looked good.  We looked at Archer, rapid7, and a few others.</a:t>
            </a:r>
          </a:p>
          <a:p>
            <a:pPr marL="1493307" lvl="1" indent="-373327"/>
            <a:r>
              <a:rPr lang="en-US" kern="0" dirty="0">
                <a:solidFill>
                  <a:srgbClr val="000000"/>
                </a:solidFill>
                <a:latin typeface="Calibri"/>
                <a:cs typeface="Calibri"/>
              </a:rPr>
              <a:t>Some were too complex or pricey with very debatable ROI propositions</a:t>
            </a:r>
          </a:p>
          <a:p>
            <a:pPr marL="1493307" lvl="1" indent="-373327"/>
            <a:r>
              <a:rPr lang="en-US" kern="0" dirty="0">
                <a:solidFill>
                  <a:srgbClr val="000000"/>
                </a:solidFill>
                <a:latin typeface="Calibri"/>
                <a:cs typeface="Calibri"/>
              </a:rPr>
              <a:t>Some had secret sauce so you didn’t know how to invest and improve your score</a:t>
            </a:r>
          </a:p>
          <a:p>
            <a:pPr marL="1493307" lvl="1" indent="-373327"/>
            <a:r>
              <a:rPr lang="en-US" kern="0" dirty="0">
                <a:solidFill>
                  <a:srgbClr val="000000"/>
                </a:solidFill>
                <a:latin typeface="Calibri"/>
                <a:cs typeface="Calibri"/>
              </a:rPr>
              <a:t>Almost all pre-canned approaches didn’t use an open control framework (back to secret sauce) that we felt was necessary to be transparent about our program and how we measured</a:t>
            </a:r>
          </a:p>
          <a:p>
            <a:pPr marL="0" indent="0"/>
            <a:endParaRPr lang="en-US"/>
          </a:p>
        </p:txBody>
      </p:sp>
      <p:sp>
        <p:nvSpPr>
          <p:cNvPr id="4" name="Google Shape;105;p6:notes">
            <a:extLst>
              <a:ext uri="{FF2B5EF4-FFF2-40B4-BE49-F238E27FC236}">
                <a16:creationId xmlns:a16="http://schemas.microsoft.com/office/drawing/2014/main" id="{AC8B4C47-BF2F-4875-B3F3-9562B95B740C}"/>
              </a:ext>
            </a:extLst>
          </p:cNvPr>
          <p:cNvSpPr txBox="1"/>
          <p:nvPr/>
        </p:nvSpPr>
        <p:spPr>
          <a:xfrm>
            <a:off x="5284098" y="19936412"/>
            <a:ext cx="4042421" cy="1053597"/>
          </a:xfrm>
          <a:prstGeom prst="rect">
            <a:avLst/>
          </a:prstGeom>
          <a:noFill/>
          <a:ln cap="flat">
            <a:noFill/>
          </a:ln>
        </p:spPr>
        <p:txBody>
          <a:bodyPr vert="horz" wrap="square" lIns="148240" tIns="74068" rIns="148240" bIns="74068" anchor="b" anchorCtr="0" compatLnSpc="1">
            <a:noAutofit/>
          </a:bodyPr>
          <a:lstStyle/>
          <a:p>
            <a:pPr algn="r" defTabSz="1493307">
              <a:defRPr sz="1800" b="0" i="0" u="none" strike="noStrike" kern="0" cap="none" spc="0" baseline="0">
                <a:solidFill>
                  <a:srgbClr val="000000"/>
                </a:solidFill>
                <a:uFillTx/>
              </a:defRPr>
            </a:pPr>
            <a:fld id="{C851A55C-AEC5-4463-B1F1-072581B98BDA}" type="slidenum">
              <a:pPr algn="r" defTabSz="1493307">
                <a:defRPr sz="1800" b="0" i="0" u="none" strike="noStrike" kern="0" cap="none" spc="0" baseline="0">
                  <a:solidFill>
                    <a:srgbClr val="000000"/>
                  </a:solidFill>
                  <a:uFillTx/>
                </a:defRPr>
              </a:pPr>
              <a:t>4</a:t>
            </a:fld>
            <a:endParaRPr lang="en-US" sz="2000" kern="0">
              <a:solidFill>
                <a:srgbClr val="000000"/>
              </a:solidFill>
              <a:latin typeface="Calibri"/>
              <a:ea typeface="Calibri"/>
              <a:cs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125;p7:notes">
            <a:extLst>
              <a:ext uri="{FF2B5EF4-FFF2-40B4-BE49-F238E27FC236}">
                <a16:creationId xmlns:a16="http://schemas.microsoft.com/office/drawing/2014/main" id="{24282FFB-66A2-4C69-9CEE-52018574C8E9}"/>
              </a:ext>
            </a:extLst>
          </p:cNvPr>
          <p:cNvSpPr>
            <a:spLocks noGrp="1" noRot="1" noChangeAspect="1"/>
          </p:cNvSpPr>
          <p:nvPr>
            <p:ph type="sldImg"/>
          </p:nvPr>
        </p:nvSpPr>
        <p:spPr>
          <a:xfrm>
            <a:off x="-581025" y="1573213"/>
            <a:ext cx="10491788" cy="7870825"/>
          </a:xfrm>
        </p:spPr>
      </p:sp>
      <p:sp>
        <p:nvSpPr>
          <p:cNvPr id="3" name="Google Shape;126;p7:notes">
            <a:extLst>
              <a:ext uri="{FF2B5EF4-FFF2-40B4-BE49-F238E27FC236}">
                <a16:creationId xmlns:a16="http://schemas.microsoft.com/office/drawing/2014/main" id="{5AE498C2-8443-408E-8C1B-B7B7900D2BCD}"/>
              </a:ext>
            </a:extLst>
          </p:cNvPr>
          <p:cNvSpPr txBox="1">
            <a:spLocks noGrp="1"/>
          </p:cNvSpPr>
          <p:nvPr>
            <p:ph type="body" sz="quarter" idx="1"/>
          </p:nvPr>
        </p:nvSpPr>
        <p:spPr/>
        <p:txBody>
          <a:bodyPr/>
          <a:lstStyle/>
          <a:p>
            <a:pPr lvl="0"/>
            <a:r>
              <a:rPr lang="en-US"/>
              <a:t>The Approach (3 Phases)</a:t>
            </a:r>
          </a:p>
          <a:p>
            <a:pPr marL="1493307" lvl="1" indent="-373327"/>
            <a:r>
              <a:rPr lang="en-US" kern="0">
                <a:solidFill>
                  <a:srgbClr val="000000"/>
                </a:solidFill>
                <a:latin typeface="Calibri"/>
                <a:cs typeface="Calibri"/>
              </a:rPr>
              <a:t>We wanted it to be simple</a:t>
            </a:r>
          </a:p>
          <a:p>
            <a:pPr marL="1493307" lvl="1" indent="-373327"/>
            <a:r>
              <a:rPr lang="en-US" kern="0">
                <a:solidFill>
                  <a:srgbClr val="000000"/>
                </a:solidFill>
                <a:latin typeface="Calibri"/>
                <a:cs typeface="Calibri"/>
              </a:rPr>
              <a:t>Anyone reading it could answer “so why measure this?” .  They knew what sounded “good”. THey had an internal anchor to tell them how far from “good” its acceptable to be.  Part of that risk tolerance question</a:t>
            </a:r>
          </a:p>
          <a:p>
            <a:pPr marL="1493307" lvl="1" indent="-373327"/>
            <a:r>
              <a:rPr lang="en-US" kern="0">
                <a:solidFill>
                  <a:srgbClr val="000000"/>
                </a:solidFill>
                <a:latin typeface="Calibri"/>
                <a:cs typeface="Calibri"/>
              </a:rPr>
              <a:t>So we picked a framework.  CSF was simple, open, and universal</a:t>
            </a:r>
          </a:p>
          <a:p>
            <a:pPr marL="1493307" lvl="1" indent="-373327"/>
            <a:r>
              <a:rPr lang="en-US" kern="0">
                <a:solidFill>
                  <a:srgbClr val="000000"/>
                </a:solidFill>
                <a:latin typeface="Calibri"/>
                <a:cs typeface="Calibri"/>
              </a:rPr>
              <a:t>We generate a long list of KPI’s that we assigned to each category from books like Andrew’s, blogs, magazines, anything that said “you should measure this”.</a:t>
            </a:r>
          </a:p>
          <a:p>
            <a:pPr marL="1493307" lvl="1" indent="-373327"/>
            <a:r>
              <a:rPr lang="en-US" kern="0">
                <a:solidFill>
                  <a:srgbClr val="000000"/>
                </a:solidFill>
                <a:latin typeface="Calibri"/>
                <a:cs typeface="Calibri"/>
              </a:rPr>
              <a:t>Then we built the principles that each KPI would be evaluated against.</a:t>
            </a:r>
          </a:p>
          <a:p>
            <a:pPr lvl="0"/>
            <a:r>
              <a:rPr lang="en-US"/>
              <a:t>The principles evolved as we went along, but there were some core things like</a:t>
            </a:r>
          </a:p>
          <a:p>
            <a:pPr marL="1493307" lvl="1" indent="-373327"/>
            <a:r>
              <a:rPr lang="en-US" kern="0">
                <a:solidFill>
                  <a:srgbClr val="000000"/>
                </a:solidFill>
                <a:latin typeface="Calibri"/>
                <a:cs typeface="Calibri"/>
              </a:rPr>
              <a:t>Simple to understand at a Board level</a:t>
            </a:r>
          </a:p>
          <a:p>
            <a:pPr marL="1493307" lvl="1" indent="-373327"/>
            <a:r>
              <a:rPr lang="en-US" kern="0">
                <a:solidFill>
                  <a:srgbClr val="000000"/>
                </a:solidFill>
                <a:latin typeface="Calibri"/>
                <a:cs typeface="Calibri"/>
              </a:rPr>
              <a:t>Can be measured with levels</a:t>
            </a:r>
          </a:p>
          <a:p>
            <a:pPr marL="1493307" lvl="1" indent="-373327"/>
            <a:r>
              <a:rPr lang="en-US" kern="0">
                <a:solidFill>
                  <a:srgbClr val="000000"/>
                </a:solidFill>
                <a:latin typeface="Calibri"/>
                <a:cs typeface="Calibri"/>
              </a:rPr>
              <a:t>Not binary</a:t>
            </a:r>
          </a:p>
          <a:p>
            <a:pPr marL="1493307" lvl="1" indent="-373327"/>
            <a:r>
              <a:rPr lang="en-US" kern="0">
                <a:solidFill>
                  <a:srgbClr val="000000"/>
                </a:solidFill>
                <a:latin typeface="Calibri"/>
                <a:cs typeface="Calibri"/>
              </a:rPr>
              <a:t>Not compliance driven (supports binary)</a:t>
            </a:r>
          </a:p>
          <a:p>
            <a:pPr marL="1493307" lvl="1" indent="-373327"/>
            <a:r>
              <a:rPr lang="en-US" kern="0">
                <a:solidFill>
                  <a:srgbClr val="000000"/>
                </a:solidFill>
                <a:latin typeface="Calibri"/>
                <a:cs typeface="Calibri"/>
              </a:rPr>
              <a:t>So fundamental that anyone looking would say “yup..thats one of the most important things to a security program”</a:t>
            </a:r>
          </a:p>
          <a:p>
            <a:pPr marL="0" indent="0"/>
            <a:endParaRPr lang="en-US"/>
          </a:p>
        </p:txBody>
      </p:sp>
      <p:sp>
        <p:nvSpPr>
          <p:cNvPr id="4" name="Google Shape;127;p7:notes">
            <a:extLst>
              <a:ext uri="{FF2B5EF4-FFF2-40B4-BE49-F238E27FC236}">
                <a16:creationId xmlns:a16="http://schemas.microsoft.com/office/drawing/2014/main" id="{50DBCAA0-A375-4984-BF76-32518F03FC5D}"/>
              </a:ext>
            </a:extLst>
          </p:cNvPr>
          <p:cNvSpPr txBox="1"/>
          <p:nvPr/>
        </p:nvSpPr>
        <p:spPr>
          <a:xfrm>
            <a:off x="5284098" y="19936412"/>
            <a:ext cx="4042421" cy="1049467"/>
          </a:xfrm>
          <a:prstGeom prst="rect">
            <a:avLst/>
          </a:prstGeom>
          <a:noFill/>
          <a:ln cap="flat">
            <a:noFill/>
          </a:ln>
        </p:spPr>
        <p:txBody>
          <a:bodyPr vert="horz" wrap="square" lIns="150943" tIns="75441" rIns="150943" bIns="75441" anchor="b" anchorCtr="0" compatLnSpc="1">
            <a:noAutofit/>
          </a:bodyPr>
          <a:lstStyle/>
          <a:p>
            <a:pPr algn="r" defTabSz="1493307">
              <a:defRPr sz="1800" b="0" i="0" u="none" strike="noStrike" kern="0" cap="none" spc="0" baseline="0">
                <a:solidFill>
                  <a:srgbClr val="000000"/>
                </a:solidFill>
                <a:uFillTx/>
              </a:defRPr>
            </a:pPr>
            <a:fld id="{40B3ECE6-DB88-47DD-A7B5-2F17CB3B64D0}" type="slidenum">
              <a:pPr algn="r" defTabSz="1493307">
                <a:defRPr sz="1800" b="0" i="0" u="none" strike="noStrike" kern="0" cap="none" spc="0" baseline="0">
                  <a:solidFill>
                    <a:srgbClr val="000000"/>
                  </a:solidFill>
                  <a:uFillTx/>
                </a:defRPr>
              </a:pPr>
              <a:t>5</a:t>
            </a:fld>
            <a:endParaRPr lang="en-US" sz="2300" kern="0">
              <a:solidFill>
                <a:srgbClr val="000000"/>
              </a:solidFill>
              <a:latin typeface="Arial"/>
              <a:ea typeface="Arial"/>
              <a:cs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159;p8:notes">
            <a:extLst>
              <a:ext uri="{FF2B5EF4-FFF2-40B4-BE49-F238E27FC236}">
                <a16:creationId xmlns:a16="http://schemas.microsoft.com/office/drawing/2014/main" id="{FAE3FB81-7A32-44CC-9789-86D798A5930E}"/>
              </a:ext>
            </a:extLst>
          </p:cNvPr>
          <p:cNvSpPr>
            <a:spLocks noGrp="1" noRot="1" noChangeAspect="1"/>
          </p:cNvSpPr>
          <p:nvPr>
            <p:ph type="sldImg"/>
          </p:nvPr>
        </p:nvSpPr>
        <p:spPr>
          <a:xfrm>
            <a:off x="-581025" y="1573213"/>
            <a:ext cx="10491788" cy="7870825"/>
          </a:xfrm>
        </p:spPr>
      </p:sp>
      <p:sp>
        <p:nvSpPr>
          <p:cNvPr id="3" name="Google Shape;160;p8:notes">
            <a:extLst>
              <a:ext uri="{FF2B5EF4-FFF2-40B4-BE49-F238E27FC236}">
                <a16:creationId xmlns:a16="http://schemas.microsoft.com/office/drawing/2014/main" id="{402417D9-81F4-4891-8B80-29CE60366A38}"/>
              </a:ext>
            </a:extLst>
          </p:cNvPr>
          <p:cNvSpPr txBox="1">
            <a:spLocks noGrp="1"/>
          </p:cNvSpPr>
          <p:nvPr>
            <p:ph type="body" sz="quarter" idx="1"/>
          </p:nvPr>
        </p:nvSpPr>
        <p:spPr/>
        <p:txBody>
          <a:bodyPr/>
          <a:lstStyle/>
          <a:p>
            <a:pPr lvl="0"/>
            <a:r>
              <a:rPr lang="en-US"/>
              <a:t>(Sample KPI) We selected 20kpis</a:t>
            </a:r>
          </a:p>
          <a:p>
            <a:pPr marL="1493307" lvl="1" indent="-373327"/>
            <a:r>
              <a:rPr lang="en-US" kern="0">
                <a:solidFill>
                  <a:srgbClr val="000000"/>
                </a:solidFill>
                <a:latin typeface="Calibri"/>
                <a:cs typeface="Calibri"/>
              </a:rPr>
              <a:t>Here are a sample of what we selected</a:t>
            </a:r>
          </a:p>
          <a:p>
            <a:pPr marL="1493307" lvl="1" indent="-373327"/>
            <a:r>
              <a:rPr lang="en-US" kern="0">
                <a:solidFill>
                  <a:srgbClr val="000000"/>
                </a:solidFill>
                <a:latin typeface="Calibri"/>
                <a:cs typeface="Calibri"/>
              </a:rPr>
              <a:t>This is the maturity.  How did we get maturity?  We went back to the internet and loked for articles on what it should be.  We looked at contracts (great for things like incident response and patching).  We asked people outside security like IT, legal</a:t>
            </a:r>
          </a:p>
          <a:p>
            <a:pPr marL="1493307" lvl="1" indent="-373327"/>
            <a:r>
              <a:rPr lang="en-US" kern="0">
                <a:solidFill>
                  <a:srgbClr val="000000"/>
                </a:solidFill>
                <a:latin typeface="Calibri"/>
                <a:cs typeface="Calibri"/>
              </a:rPr>
              <a:t>THen we put them on the ranking system with ranges</a:t>
            </a:r>
          </a:p>
          <a:p>
            <a:pPr marL="0" indent="0"/>
            <a:endParaRPr lang="en-US"/>
          </a:p>
        </p:txBody>
      </p:sp>
      <p:sp>
        <p:nvSpPr>
          <p:cNvPr id="4" name="Google Shape;161;p8:notes">
            <a:extLst>
              <a:ext uri="{FF2B5EF4-FFF2-40B4-BE49-F238E27FC236}">
                <a16:creationId xmlns:a16="http://schemas.microsoft.com/office/drawing/2014/main" id="{A9B1A640-6D23-47A8-AAF9-CA70C3564CF6}"/>
              </a:ext>
            </a:extLst>
          </p:cNvPr>
          <p:cNvSpPr txBox="1"/>
          <p:nvPr/>
        </p:nvSpPr>
        <p:spPr>
          <a:xfrm>
            <a:off x="5284098" y="19936412"/>
            <a:ext cx="4042421" cy="1049467"/>
          </a:xfrm>
          <a:prstGeom prst="rect">
            <a:avLst/>
          </a:prstGeom>
          <a:noFill/>
          <a:ln cap="flat">
            <a:noFill/>
          </a:ln>
        </p:spPr>
        <p:txBody>
          <a:bodyPr vert="horz" wrap="square" lIns="150943" tIns="75441" rIns="150943" bIns="75441" anchor="b" anchorCtr="0" compatLnSpc="1">
            <a:noAutofit/>
          </a:bodyPr>
          <a:lstStyle/>
          <a:p>
            <a:pPr algn="r" defTabSz="1493307">
              <a:defRPr sz="1800" b="0" i="0" u="none" strike="noStrike" kern="0" cap="none" spc="0" baseline="0">
                <a:solidFill>
                  <a:srgbClr val="000000"/>
                </a:solidFill>
                <a:uFillTx/>
              </a:defRPr>
            </a:pPr>
            <a:fld id="{B5D5250D-2D8E-4475-94EA-9300EDB07478}" type="slidenum">
              <a:pPr algn="r" defTabSz="1493307">
                <a:defRPr sz="1800" b="0" i="0" u="none" strike="noStrike" kern="0" cap="none" spc="0" baseline="0">
                  <a:solidFill>
                    <a:srgbClr val="000000"/>
                  </a:solidFill>
                  <a:uFillTx/>
                </a:defRPr>
              </a:pPr>
              <a:t>6</a:t>
            </a:fld>
            <a:endParaRPr lang="en-US" sz="2300" kern="0">
              <a:solidFill>
                <a:srgbClr val="000000"/>
              </a:solidFill>
              <a:latin typeface="Arial"/>
              <a:ea typeface="Arial"/>
              <a:cs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168;p9:notes">
            <a:extLst>
              <a:ext uri="{FF2B5EF4-FFF2-40B4-BE49-F238E27FC236}">
                <a16:creationId xmlns:a16="http://schemas.microsoft.com/office/drawing/2014/main" id="{04A1B14F-4510-4A9B-A042-7313FFF5EC36}"/>
              </a:ext>
            </a:extLst>
          </p:cNvPr>
          <p:cNvSpPr>
            <a:spLocks noGrp="1" noRot="1" noChangeAspect="1"/>
          </p:cNvSpPr>
          <p:nvPr>
            <p:ph type="sldImg"/>
          </p:nvPr>
        </p:nvSpPr>
        <p:spPr>
          <a:xfrm>
            <a:off x="-581025" y="1573213"/>
            <a:ext cx="10491788" cy="7870825"/>
          </a:xfrm>
        </p:spPr>
      </p:sp>
      <p:sp>
        <p:nvSpPr>
          <p:cNvPr id="3" name="Google Shape;169;p9:notes">
            <a:extLst>
              <a:ext uri="{FF2B5EF4-FFF2-40B4-BE49-F238E27FC236}">
                <a16:creationId xmlns:a16="http://schemas.microsoft.com/office/drawing/2014/main" id="{3800A0FC-6DF2-4BC4-A6C2-D77714C9A2EA}"/>
              </a:ext>
            </a:extLst>
          </p:cNvPr>
          <p:cNvSpPr txBox="1">
            <a:spLocks noGrp="1"/>
          </p:cNvSpPr>
          <p:nvPr>
            <p:ph type="body" sz="quarter" idx="1"/>
          </p:nvPr>
        </p:nvSpPr>
        <p:spPr/>
        <p:txBody>
          <a:bodyPr/>
          <a:lstStyle/>
          <a:p>
            <a:pPr marL="0" indent="0"/>
            <a:r>
              <a:rPr lang="en-US"/>
              <a:t>See the graph..simple..want to move up.  A simple numeric that says “you increased 2 pints, thats a 1% increase and a 1% decrease in risk</a:t>
            </a:r>
          </a:p>
        </p:txBody>
      </p:sp>
      <p:sp>
        <p:nvSpPr>
          <p:cNvPr id="4" name="Google Shape;170;p9:notes">
            <a:extLst>
              <a:ext uri="{FF2B5EF4-FFF2-40B4-BE49-F238E27FC236}">
                <a16:creationId xmlns:a16="http://schemas.microsoft.com/office/drawing/2014/main" id="{34E71FE2-AA5B-4CC6-B3A1-D1D7C8716EB2}"/>
              </a:ext>
            </a:extLst>
          </p:cNvPr>
          <p:cNvSpPr txBox="1"/>
          <p:nvPr/>
        </p:nvSpPr>
        <p:spPr>
          <a:xfrm>
            <a:off x="5284098" y="19936412"/>
            <a:ext cx="4042421" cy="1049467"/>
          </a:xfrm>
          <a:prstGeom prst="rect">
            <a:avLst/>
          </a:prstGeom>
          <a:noFill/>
          <a:ln cap="flat">
            <a:noFill/>
          </a:ln>
        </p:spPr>
        <p:txBody>
          <a:bodyPr vert="horz" wrap="square" lIns="150943" tIns="75441" rIns="150943" bIns="75441" anchor="b" anchorCtr="0" compatLnSpc="1">
            <a:noAutofit/>
          </a:bodyPr>
          <a:lstStyle/>
          <a:p>
            <a:pPr algn="r" defTabSz="1493307">
              <a:defRPr sz="1800" b="0" i="0" u="none" strike="noStrike" kern="0" cap="none" spc="0" baseline="0">
                <a:solidFill>
                  <a:srgbClr val="000000"/>
                </a:solidFill>
                <a:uFillTx/>
              </a:defRPr>
            </a:pPr>
            <a:fld id="{1BEE66A1-2DA8-4546-8886-3195BD365AB7}" type="slidenum">
              <a:pPr algn="r" defTabSz="1493307">
                <a:defRPr sz="1800" b="0" i="0" u="none" strike="noStrike" kern="0" cap="none" spc="0" baseline="0">
                  <a:solidFill>
                    <a:srgbClr val="000000"/>
                  </a:solidFill>
                  <a:uFillTx/>
                </a:defRPr>
              </a:pPr>
              <a:t>7</a:t>
            </a:fld>
            <a:endParaRPr lang="en-US" sz="2300" kern="0">
              <a:solidFill>
                <a:srgbClr val="000000"/>
              </a:solidFill>
              <a:latin typeface="Arial"/>
              <a:ea typeface="Arial"/>
              <a:cs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177;p10:notes">
            <a:extLst>
              <a:ext uri="{FF2B5EF4-FFF2-40B4-BE49-F238E27FC236}">
                <a16:creationId xmlns:a16="http://schemas.microsoft.com/office/drawing/2014/main" id="{EFE35985-32C8-43DF-9426-723345E81EF2}"/>
              </a:ext>
            </a:extLst>
          </p:cNvPr>
          <p:cNvSpPr>
            <a:spLocks noGrp="1" noRot="1" noChangeAspect="1"/>
          </p:cNvSpPr>
          <p:nvPr>
            <p:ph type="sldImg"/>
          </p:nvPr>
        </p:nvSpPr>
        <p:spPr>
          <a:xfrm>
            <a:off x="-581025" y="1573213"/>
            <a:ext cx="10491788" cy="7870825"/>
          </a:xfrm>
        </p:spPr>
      </p:sp>
      <p:sp>
        <p:nvSpPr>
          <p:cNvPr id="3" name="Google Shape;178;p10:notes">
            <a:extLst>
              <a:ext uri="{FF2B5EF4-FFF2-40B4-BE49-F238E27FC236}">
                <a16:creationId xmlns:a16="http://schemas.microsoft.com/office/drawing/2014/main" id="{6C42C888-D985-4276-8081-28EB1998383C}"/>
              </a:ext>
            </a:extLst>
          </p:cNvPr>
          <p:cNvSpPr txBox="1">
            <a:spLocks noGrp="1"/>
          </p:cNvSpPr>
          <p:nvPr>
            <p:ph type="body" sz="quarter" idx="1"/>
          </p:nvPr>
        </p:nvSpPr>
        <p:spPr/>
        <p:txBody>
          <a:bodyPr/>
          <a:lstStyle/>
          <a:p>
            <a:pPr marL="1493307" lvl="1" indent="-373327"/>
            <a:r>
              <a:rPr lang="en-US" kern="0">
                <a:solidFill>
                  <a:srgbClr val="000000"/>
                </a:solidFill>
                <a:latin typeface="Calibri"/>
                <a:cs typeface="Calibri"/>
              </a:rPr>
              <a:t>Metrics exist that say % of spend against revenue and IT budget.  We track those seperately. This helps “bound” the risk tolerance conversation.</a:t>
            </a:r>
          </a:p>
          <a:p>
            <a:pPr marL="1493307" lvl="1" indent="-373327"/>
            <a:r>
              <a:rPr lang="en-US" kern="0">
                <a:solidFill>
                  <a:srgbClr val="000000"/>
                </a:solidFill>
                <a:latin typeface="Calibri"/>
                <a:cs typeface="Calibri"/>
              </a:rPr>
              <a:t>But the tool looked at the cost and the reduction of risk.  So management could see where we are investing.</a:t>
            </a:r>
          </a:p>
          <a:p>
            <a:pPr marL="0" indent="0"/>
            <a:endParaRPr lang="en-US"/>
          </a:p>
        </p:txBody>
      </p:sp>
      <p:sp>
        <p:nvSpPr>
          <p:cNvPr id="4" name="Google Shape;179;p10:notes">
            <a:extLst>
              <a:ext uri="{FF2B5EF4-FFF2-40B4-BE49-F238E27FC236}">
                <a16:creationId xmlns:a16="http://schemas.microsoft.com/office/drawing/2014/main" id="{7721CFBB-4FD9-494F-A669-D6758998B573}"/>
              </a:ext>
            </a:extLst>
          </p:cNvPr>
          <p:cNvSpPr txBox="1"/>
          <p:nvPr/>
        </p:nvSpPr>
        <p:spPr>
          <a:xfrm>
            <a:off x="5284098" y="19936412"/>
            <a:ext cx="4042421" cy="1049467"/>
          </a:xfrm>
          <a:prstGeom prst="rect">
            <a:avLst/>
          </a:prstGeom>
          <a:noFill/>
          <a:ln cap="flat">
            <a:noFill/>
          </a:ln>
        </p:spPr>
        <p:txBody>
          <a:bodyPr vert="horz" wrap="square" lIns="150943" tIns="75441" rIns="150943" bIns="75441" anchor="b" anchorCtr="0" compatLnSpc="1">
            <a:noAutofit/>
          </a:bodyPr>
          <a:lstStyle/>
          <a:p>
            <a:pPr algn="r" defTabSz="1493307">
              <a:defRPr sz="1800" b="0" i="0" u="none" strike="noStrike" kern="0" cap="none" spc="0" baseline="0">
                <a:solidFill>
                  <a:srgbClr val="000000"/>
                </a:solidFill>
                <a:uFillTx/>
              </a:defRPr>
            </a:pPr>
            <a:fld id="{720F772A-EB52-4845-BEE6-2CC0C6483A81}" type="slidenum">
              <a:pPr algn="r" defTabSz="1493307">
                <a:defRPr sz="1800" b="0" i="0" u="none" strike="noStrike" kern="0" cap="none" spc="0" baseline="0">
                  <a:solidFill>
                    <a:srgbClr val="000000"/>
                  </a:solidFill>
                  <a:uFillTx/>
                </a:defRPr>
              </a:pPr>
              <a:t>8</a:t>
            </a:fld>
            <a:endParaRPr lang="en-US" sz="2300" kern="0">
              <a:solidFill>
                <a:srgbClr val="000000"/>
              </a:solidFill>
              <a:latin typeface="Arial"/>
              <a:ea typeface="Arial"/>
              <a:cs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187;p11:notes">
            <a:extLst>
              <a:ext uri="{FF2B5EF4-FFF2-40B4-BE49-F238E27FC236}">
                <a16:creationId xmlns:a16="http://schemas.microsoft.com/office/drawing/2014/main" id="{B0371880-121A-4732-B1E3-87D0FC172B55}"/>
              </a:ext>
            </a:extLst>
          </p:cNvPr>
          <p:cNvSpPr txBox="1">
            <a:spLocks noGrp="1"/>
          </p:cNvSpPr>
          <p:nvPr>
            <p:ph type="body" sz="quarter" idx="1"/>
          </p:nvPr>
        </p:nvSpPr>
        <p:spPr/>
        <p:txBody>
          <a:bodyPr/>
          <a:lstStyle/>
          <a:p>
            <a:endParaRPr lang="en-US"/>
          </a:p>
        </p:txBody>
      </p:sp>
      <p:sp>
        <p:nvSpPr>
          <p:cNvPr id="3" name="Google Shape;188;p11:notes">
            <a:extLst>
              <a:ext uri="{FF2B5EF4-FFF2-40B4-BE49-F238E27FC236}">
                <a16:creationId xmlns:a16="http://schemas.microsoft.com/office/drawing/2014/main" id="{54E964F9-0360-4D1B-82BF-3F62A4BB0811}"/>
              </a:ext>
            </a:extLst>
          </p:cNvPr>
          <p:cNvSpPr>
            <a:spLocks noGrp="1" noRot="1" noChangeAspect="1"/>
          </p:cNvSpPr>
          <p:nvPr>
            <p:ph type="sldImg"/>
          </p:nvPr>
        </p:nvSpPr>
        <p:spPr>
          <a:xfrm>
            <a:off x="-581025" y="1573213"/>
            <a:ext cx="10491788" cy="7870825"/>
          </a:xfr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spTree>
      <p:nvGrpSpPr>
        <p:cNvPr id="1" name=""/>
        <p:cNvGrpSpPr/>
        <p:nvPr/>
      </p:nvGrpSpPr>
      <p:grpSpPr>
        <a:xfrm>
          <a:off x="0" y="0"/>
          <a:ext cx="0" cy="0"/>
          <a:chOff x="0" y="0"/>
          <a:chExt cx="0" cy="0"/>
        </a:xfrm>
      </p:grpSpPr>
      <p:sp>
        <p:nvSpPr>
          <p:cNvPr id="2" name="Google Shape;16;p2">
            <a:extLst>
              <a:ext uri="{FF2B5EF4-FFF2-40B4-BE49-F238E27FC236}">
                <a16:creationId xmlns:a16="http://schemas.microsoft.com/office/drawing/2014/main" id="{2173C703-2A56-446A-9CB8-599D88F9B6BE}"/>
              </a:ext>
            </a:extLst>
          </p:cNvPr>
          <p:cNvSpPr txBox="1">
            <a:spLocks noGrp="1"/>
          </p:cNvSpPr>
          <p:nvPr>
            <p:ph type="ctrTitle"/>
          </p:nvPr>
        </p:nvSpPr>
        <p:spPr>
          <a:xfrm>
            <a:off x="1371600" y="1066803"/>
            <a:ext cx="6705596" cy="609603"/>
          </a:xfrm>
        </p:spPr>
        <p:txBody>
          <a:bodyPr/>
          <a:lstStyle>
            <a:lvl1pPr>
              <a:defRPr/>
            </a:lvl1pPr>
          </a:lstStyle>
          <a:p>
            <a:pPr lvl="0"/>
            <a:endParaRPr lang="en-US"/>
          </a:p>
        </p:txBody>
      </p:sp>
      <p:sp>
        <p:nvSpPr>
          <p:cNvPr id="3" name="Google Shape;17;p2">
            <a:extLst>
              <a:ext uri="{FF2B5EF4-FFF2-40B4-BE49-F238E27FC236}">
                <a16:creationId xmlns:a16="http://schemas.microsoft.com/office/drawing/2014/main" id="{83A883E3-54AF-4E8D-8825-45DB5FA0D87F}"/>
              </a:ext>
            </a:extLst>
          </p:cNvPr>
          <p:cNvSpPr txBox="1">
            <a:spLocks noGrp="1"/>
          </p:cNvSpPr>
          <p:nvPr>
            <p:ph type="subTitle" idx="1"/>
          </p:nvPr>
        </p:nvSpPr>
        <p:spPr>
          <a:xfrm>
            <a:off x="1371600" y="2057400"/>
            <a:ext cx="6400800" cy="1752603"/>
          </a:xfrm>
        </p:spPr>
        <p:txBody>
          <a:bodyPr anchorCtr="1"/>
          <a:lstStyle>
            <a:lvl1pPr algn="ctr">
              <a:buNone/>
              <a:defRPr>
                <a:solidFill>
                  <a:srgbClr val="974806"/>
                </a:solidFill>
              </a:defRPr>
            </a:lvl1pPr>
          </a:lstStyle>
          <a:p>
            <a:pPr lvl="0"/>
            <a:endParaRPr lang="en-US"/>
          </a:p>
        </p:txBody>
      </p:sp>
      <p:sp>
        <p:nvSpPr>
          <p:cNvPr id="4" name="Google Shape;18;p2">
            <a:extLst>
              <a:ext uri="{FF2B5EF4-FFF2-40B4-BE49-F238E27FC236}">
                <a16:creationId xmlns:a16="http://schemas.microsoft.com/office/drawing/2014/main" id="{44702991-0FEE-41CF-8BDC-046DB11BDB50}"/>
              </a:ext>
            </a:extLst>
          </p:cNvPr>
          <p:cNvSpPr/>
          <p:nvPr/>
        </p:nvSpPr>
        <p:spPr>
          <a:xfrm>
            <a:off x="685800" y="1066803"/>
            <a:ext cx="609603" cy="609603"/>
          </a:xfrm>
          <a:prstGeom prst="rect">
            <a:avLst/>
          </a:prstGeom>
          <a:solidFill>
            <a:srgbClr val="E36C09"/>
          </a:solidFill>
          <a:ln cap="flat">
            <a:noFill/>
            <a:prstDash val="solid"/>
          </a:ln>
        </p:spPr>
        <p:txBody>
          <a:bodyPr vert="horz" wrap="square" lIns="91421" tIns="45701" rIns="91421" bIns="45701"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0" cap="none" spc="0" baseline="0">
              <a:solidFill>
                <a:srgbClr val="FFFFFF"/>
              </a:solidFill>
              <a:uFillTx/>
              <a:latin typeface="Calibri"/>
              <a:ea typeface="Calibri"/>
              <a:cs typeface="Calibri"/>
            </a:endParaRPr>
          </a:p>
        </p:txBody>
      </p:sp>
      <p:pic>
        <p:nvPicPr>
          <p:cNvPr id="6" name="Google Shape;20;p2">
            <a:extLst>
              <a:ext uri="{FF2B5EF4-FFF2-40B4-BE49-F238E27FC236}">
                <a16:creationId xmlns:a16="http://schemas.microsoft.com/office/drawing/2014/main" id="{7CAC9503-77F5-4E01-B72F-5F2B64DD4E8D}"/>
              </a:ext>
            </a:extLst>
          </p:cNvPr>
          <p:cNvPicPr>
            <a:picLocks noChangeAspect="1"/>
          </p:cNvPicPr>
          <p:nvPr/>
        </p:nvPicPr>
        <p:blipFill>
          <a:blip r:embed="rId2">
            <a:alphaModFix/>
          </a:blip>
          <a:srcRect/>
          <a:stretch>
            <a:fillRect/>
          </a:stretch>
        </p:blipFill>
        <p:spPr>
          <a:xfrm>
            <a:off x="7315200" y="6324603"/>
            <a:ext cx="1714500" cy="428625"/>
          </a:xfrm>
          <a:prstGeom prst="rect">
            <a:avLst/>
          </a:prstGeom>
          <a:noFill/>
          <a:ln cap="flat">
            <a:noFill/>
          </a:ln>
        </p:spPr>
      </p:pic>
    </p:spTree>
    <p:extLst>
      <p:ext uri="{BB962C8B-B14F-4D97-AF65-F5344CB8AC3E}">
        <p14:creationId xmlns:p14="http://schemas.microsoft.com/office/powerpoint/2010/main" val="68622647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BJECT">
    <p:spTree>
      <p:nvGrpSpPr>
        <p:cNvPr id="1" name=""/>
        <p:cNvGrpSpPr/>
        <p:nvPr/>
      </p:nvGrpSpPr>
      <p:grpSpPr>
        <a:xfrm>
          <a:off x="0" y="0"/>
          <a:ext cx="0" cy="0"/>
          <a:chOff x="0" y="0"/>
          <a:chExt cx="0" cy="0"/>
        </a:xfrm>
      </p:grpSpPr>
      <p:sp>
        <p:nvSpPr>
          <p:cNvPr id="2" name="Google Shape;22;p3">
            <a:extLst>
              <a:ext uri="{FF2B5EF4-FFF2-40B4-BE49-F238E27FC236}">
                <a16:creationId xmlns:a16="http://schemas.microsoft.com/office/drawing/2014/main" id="{131FB434-0799-4880-834C-AB32712D66EC}"/>
              </a:ext>
            </a:extLst>
          </p:cNvPr>
          <p:cNvSpPr txBox="1">
            <a:spLocks noGrp="1"/>
          </p:cNvSpPr>
          <p:nvPr>
            <p:ph type="title"/>
          </p:nvPr>
        </p:nvSpPr>
        <p:spPr>
          <a:xfrm>
            <a:off x="914400" y="270113"/>
            <a:ext cx="7772400" cy="527892"/>
          </a:xfrm>
        </p:spPr>
        <p:txBody>
          <a:bodyPr/>
          <a:lstStyle>
            <a:lvl1pPr>
              <a:defRPr/>
            </a:lvl1pPr>
          </a:lstStyle>
          <a:p>
            <a:pPr lvl="0"/>
            <a:endParaRPr lang="en-US"/>
          </a:p>
        </p:txBody>
      </p:sp>
      <p:sp>
        <p:nvSpPr>
          <p:cNvPr id="3" name="Google Shape;23;p3">
            <a:extLst>
              <a:ext uri="{FF2B5EF4-FFF2-40B4-BE49-F238E27FC236}">
                <a16:creationId xmlns:a16="http://schemas.microsoft.com/office/drawing/2014/main" id="{009A4A49-63B8-4827-A3D3-8CBE4E22CAA3}"/>
              </a:ext>
            </a:extLst>
          </p:cNvPr>
          <p:cNvSpPr txBox="1">
            <a:spLocks noGrp="1"/>
          </p:cNvSpPr>
          <p:nvPr>
            <p:ph idx="1"/>
          </p:nvPr>
        </p:nvSpPr>
        <p:spPr/>
        <p:txBody>
          <a:bodyPr/>
          <a:lstStyle>
            <a:lvl1pPr indent="-342900">
              <a:spcBef>
                <a:spcPts val="360"/>
              </a:spcBef>
              <a:buSzPts val="1800"/>
              <a:defRPr/>
            </a:lvl1pPr>
          </a:lstStyle>
          <a:p>
            <a:pPr lvl="0"/>
            <a:endParaRPr lang="en-US"/>
          </a:p>
        </p:txBody>
      </p:sp>
      <p:sp>
        <p:nvSpPr>
          <p:cNvPr id="4" name="Google Shape;24;p3">
            <a:extLst>
              <a:ext uri="{FF2B5EF4-FFF2-40B4-BE49-F238E27FC236}">
                <a16:creationId xmlns:a16="http://schemas.microsoft.com/office/drawing/2014/main" id="{B06FFB87-0E6B-4AFF-BD1E-0062F062BE94}"/>
              </a:ext>
            </a:extLst>
          </p:cNvPr>
          <p:cNvSpPr txBox="1">
            <a:spLocks noGrp="1"/>
          </p:cNvSpPr>
          <p:nvPr>
            <p:ph type="sldNum" sz="quarter" idx="8"/>
          </p:nvPr>
        </p:nvSpPr>
        <p:spPr>
          <a:xfrm>
            <a:off x="6629400" y="6287021"/>
            <a:ext cx="2133596" cy="228600"/>
          </a:xfrm>
        </p:spPr>
        <p:txBody>
          <a:bodyPr/>
          <a:lstStyle>
            <a:lvl1pPr>
              <a:defRPr>
                <a:solidFill>
                  <a:srgbClr val="244061"/>
                </a:solidFill>
              </a:defRPr>
            </a:lvl1pPr>
          </a:lstStyle>
          <a:p>
            <a:pPr lvl="0"/>
            <a:fld id="{2958F901-43ED-40B3-96DE-32899F8798F2}" type="slidenum">
              <a:t>‹#›</a:t>
            </a:fld>
            <a:endParaRPr lang="en-US"/>
          </a:p>
        </p:txBody>
      </p:sp>
      <p:cxnSp>
        <p:nvCxnSpPr>
          <p:cNvPr id="5" name="Google Shape;25;p3">
            <a:extLst>
              <a:ext uri="{FF2B5EF4-FFF2-40B4-BE49-F238E27FC236}">
                <a16:creationId xmlns:a16="http://schemas.microsoft.com/office/drawing/2014/main" id="{5BF4629D-18D2-4889-93F0-7119BC3463DE}"/>
              </a:ext>
            </a:extLst>
          </p:cNvPr>
          <p:cNvCxnSpPr/>
          <p:nvPr/>
        </p:nvCxnSpPr>
        <p:spPr>
          <a:xfrm>
            <a:off x="304796" y="6172200"/>
            <a:ext cx="8458200" cy="0"/>
          </a:xfrm>
          <a:prstGeom prst="straightConnector1">
            <a:avLst/>
          </a:prstGeom>
          <a:noFill/>
          <a:ln w="28575" cap="flat">
            <a:solidFill>
              <a:srgbClr val="E36C09"/>
            </a:solidFill>
            <a:prstDash val="solid"/>
            <a:round/>
          </a:ln>
        </p:spPr>
      </p:cxnSp>
      <p:sp>
        <p:nvSpPr>
          <p:cNvPr id="6" name="Google Shape;26;p3">
            <a:extLst>
              <a:ext uri="{FF2B5EF4-FFF2-40B4-BE49-F238E27FC236}">
                <a16:creationId xmlns:a16="http://schemas.microsoft.com/office/drawing/2014/main" id="{FC80CA51-59D5-4544-A6B2-1E2C85EC0DD3}"/>
              </a:ext>
            </a:extLst>
          </p:cNvPr>
          <p:cNvSpPr/>
          <p:nvPr/>
        </p:nvSpPr>
        <p:spPr>
          <a:xfrm>
            <a:off x="304796" y="280163"/>
            <a:ext cx="533396" cy="520549"/>
          </a:xfrm>
          <a:prstGeom prst="rect">
            <a:avLst/>
          </a:prstGeom>
          <a:solidFill>
            <a:srgbClr val="E36C09"/>
          </a:solidFill>
          <a:ln cap="flat">
            <a:noFill/>
            <a:prstDash val="solid"/>
          </a:ln>
        </p:spPr>
        <p:txBody>
          <a:bodyPr vert="horz" wrap="square" lIns="91421" tIns="45701" rIns="91421" bIns="45701"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0" cap="none" spc="0" baseline="0">
              <a:solidFill>
                <a:srgbClr val="FFFFFF"/>
              </a:solidFill>
              <a:uFillTx/>
              <a:latin typeface="Calibri"/>
              <a:ea typeface="Calibri"/>
              <a:cs typeface="Calibri"/>
            </a:endParaRPr>
          </a:p>
        </p:txBody>
      </p:sp>
      <p:cxnSp>
        <p:nvCxnSpPr>
          <p:cNvPr id="7" name="Google Shape;27;p3">
            <a:extLst>
              <a:ext uri="{FF2B5EF4-FFF2-40B4-BE49-F238E27FC236}">
                <a16:creationId xmlns:a16="http://schemas.microsoft.com/office/drawing/2014/main" id="{21739D04-88CC-4954-97E6-C9B67C5D9639}"/>
              </a:ext>
            </a:extLst>
          </p:cNvPr>
          <p:cNvCxnSpPr/>
          <p:nvPr/>
        </p:nvCxnSpPr>
        <p:spPr>
          <a:xfrm>
            <a:off x="914400" y="830860"/>
            <a:ext cx="7848596" cy="0"/>
          </a:xfrm>
          <a:prstGeom prst="straightConnector1">
            <a:avLst/>
          </a:prstGeom>
          <a:noFill/>
          <a:ln w="28575" cap="flat">
            <a:solidFill>
              <a:srgbClr val="E36C09"/>
            </a:solidFill>
            <a:prstDash val="solid"/>
            <a:round/>
          </a:ln>
        </p:spPr>
      </p:cxnSp>
      <p:pic>
        <p:nvPicPr>
          <p:cNvPr id="8" name="Google Shape;28;p3">
            <a:extLst>
              <a:ext uri="{FF2B5EF4-FFF2-40B4-BE49-F238E27FC236}">
                <a16:creationId xmlns:a16="http://schemas.microsoft.com/office/drawing/2014/main" id="{399110DC-0EAB-44B6-A176-05D4878D6A9E}"/>
              </a:ext>
            </a:extLst>
          </p:cNvPr>
          <p:cNvPicPr>
            <a:picLocks noChangeAspect="1"/>
          </p:cNvPicPr>
          <p:nvPr/>
        </p:nvPicPr>
        <p:blipFill>
          <a:blip r:embed="rId2">
            <a:alphaModFix/>
          </a:blip>
          <a:srcRect/>
          <a:stretch>
            <a:fillRect/>
          </a:stretch>
        </p:blipFill>
        <p:spPr>
          <a:xfrm>
            <a:off x="3810003" y="6276971"/>
            <a:ext cx="1714500" cy="428625"/>
          </a:xfrm>
          <a:prstGeom prst="rect">
            <a:avLst/>
          </a:prstGeom>
          <a:noFill/>
          <a:ln cap="flat">
            <a:noFill/>
          </a:ln>
        </p:spPr>
      </p:pic>
    </p:spTree>
    <p:extLst>
      <p:ext uri="{BB962C8B-B14F-4D97-AF65-F5344CB8AC3E}">
        <p14:creationId xmlns:p14="http://schemas.microsoft.com/office/powerpoint/2010/main" val="41992584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ack Slide">
    <p:spTree>
      <p:nvGrpSpPr>
        <p:cNvPr id="1" name=""/>
        <p:cNvGrpSpPr/>
        <p:nvPr/>
      </p:nvGrpSpPr>
      <p:grpSpPr>
        <a:xfrm>
          <a:off x="0" y="0"/>
          <a:ext cx="0" cy="0"/>
          <a:chOff x="0" y="0"/>
          <a:chExt cx="0" cy="0"/>
        </a:xfrm>
      </p:grpSpPr>
      <p:pic>
        <p:nvPicPr>
          <p:cNvPr id="2" name="Google Shape;30;p4" descr="Northramp_PPT_Editable 4.pdf">
            <a:extLst>
              <a:ext uri="{FF2B5EF4-FFF2-40B4-BE49-F238E27FC236}">
                <a16:creationId xmlns:a16="http://schemas.microsoft.com/office/drawing/2014/main" id="{C7CBC700-7B51-4E24-A8C0-2DAFA79B9BE5}"/>
              </a:ext>
            </a:extLst>
          </p:cNvPr>
          <p:cNvPicPr>
            <a:picLocks noChangeAspect="1"/>
          </p:cNvPicPr>
          <p:nvPr/>
        </p:nvPicPr>
        <p:blipFill>
          <a:blip r:embed="rId2">
            <a:alphaModFix/>
          </a:blip>
          <a:srcRect b="49167"/>
          <a:stretch>
            <a:fillRect/>
          </a:stretch>
        </p:blipFill>
        <p:spPr>
          <a:xfrm>
            <a:off x="0" y="0"/>
            <a:ext cx="9144000" cy="3691222"/>
          </a:xfrm>
          <a:prstGeom prst="rect">
            <a:avLst/>
          </a:prstGeom>
          <a:noFill/>
          <a:ln cap="flat">
            <a:noFill/>
          </a:ln>
        </p:spPr>
      </p:pic>
      <p:sp>
        <p:nvSpPr>
          <p:cNvPr id="3" name="Google Shape;31;p4">
            <a:extLst>
              <a:ext uri="{FF2B5EF4-FFF2-40B4-BE49-F238E27FC236}">
                <a16:creationId xmlns:a16="http://schemas.microsoft.com/office/drawing/2014/main" id="{EFF1D98C-3E15-471F-A9A3-386A2CC772F1}"/>
              </a:ext>
            </a:extLst>
          </p:cNvPr>
          <p:cNvSpPr/>
          <p:nvPr/>
        </p:nvSpPr>
        <p:spPr>
          <a:xfrm>
            <a:off x="523009" y="4028828"/>
            <a:ext cx="8097981" cy="743791"/>
          </a:xfrm>
          <a:prstGeom prst="rect">
            <a:avLst/>
          </a:prstGeom>
          <a:noFill/>
          <a:ln cap="flat">
            <a:noFill/>
            <a:prstDash val="solid"/>
          </a:ln>
        </p:spPr>
        <p:txBody>
          <a:bodyPr vert="horz" wrap="square" lIns="91421" tIns="45701" rIns="91421" bIns="4570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588" b="0" i="0" u="none" strike="noStrike" kern="0" cap="none" spc="0" baseline="30000">
                <a:solidFill>
                  <a:srgbClr val="E36C09"/>
                </a:solidFill>
                <a:uFillTx/>
                <a:latin typeface="Calibri"/>
                <a:ea typeface="Calibri"/>
                <a:cs typeface="Calibri"/>
              </a:rPr>
              <a:t>info@northramp.com			www.northramp.com	 		(866) 602-8688			1818 Library Street, Suite 500</a:t>
            </a:r>
            <a:endParaRPr lang="en-US" sz="1400" b="0" i="0" u="none" strike="noStrike" kern="0" cap="none" spc="0" baseline="0">
              <a:solidFill>
                <a:srgbClr val="000000"/>
              </a:solidFill>
              <a:uFillTx/>
              <a:latin typeface="Arial"/>
              <a:ea typeface="Arial"/>
              <a:cs typeface="Arial"/>
            </a:endParaRPr>
          </a:p>
          <a:p>
            <a:pPr marL="0" marR="0" lvl="8"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588" b="0" i="0" u="none" strike="noStrike" kern="0" cap="none" spc="0" baseline="30000">
                <a:solidFill>
                  <a:srgbClr val="E36C09"/>
                </a:solidFill>
                <a:uFillTx/>
                <a:latin typeface="Calibri"/>
                <a:ea typeface="Calibri"/>
                <a:cs typeface="Calibri"/>
              </a:rPr>
              <a:t>															Reston, Virginia 20190</a:t>
            </a:r>
            <a:endParaRPr lang="en-US"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588" b="0" i="0" u="none" strike="noStrike" kern="0" cap="none" spc="0" baseline="30000">
              <a:solidFill>
                <a:srgbClr val="E36C09"/>
              </a:solidFill>
              <a:uFillTx/>
              <a:latin typeface="Calibri"/>
              <a:ea typeface="Calibri"/>
              <a:cs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588" b="0" i="0" u="none" strike="noStrike" kern="0" cap="none" spc="0" baseline="30000">
              <a:solidFill>
                <a:srgbClr val="E36C09"/>
              </a:solidFill>
              <a:uFillTx/>
              <a:latin typeface="Calibri"/>
              <a:ea typeface="Calibri"/>
              <a:cs typeface="Calibri"/>
            </a:endParaRPr>
          </a:p>
        </p:txBody>
      </p:sp>
      <p:pic>
        <p:nvPicPr>
          <p:cNvPr id="4" name="Google Shape;32;p4">
            <a:extLst>
              <a:ext uri="{FF2B5EF4-FFF2-40B4-BE49-F238E27FC236}">
                <a16:creationId xmlns:a16="http://schemas.microsoft.com/office/drawing/2014/main" id="{5C6498B1-7157-4E81-B051-9A8ACDF47330}"/>
              </a:ext>
            </a:extLst>
          </p:cNvPr>
          <p:cNvPicPr>
            <a:picLocks noChangeAspect="1"/>
          </p:cNvPicPr>
          <p:nvPr/>
        </p:nvPicPr>
        <p:blipFill>
          <a:blip r:embed="rId3">
            <a:alphaModFix/>
          </a:blip>
          <a:srcRect/>
          <a:stretch>
            <a:fillRect/>
          </a:stretch>
        </p:blipFill>
        <p:spPr>
          <a:xfrm>
            <a:off x="637309" y="5714881"/>
            <a:ext cx="1549981" cy="376101"/>
          </a:xfrm>
          <a:prstGeom prst="rect">
            <a:avLst/>
          </a:prstGeom>
          <a:noFill/>
          <a:ln cap="flat">
            <a:noFill/>
          </a:ln>
        </p:spPr>
      </p:pic>
      <p:cxnSp>
        <p:nvCxnSpPr>
          <p:cNvPr id="5" name="Google Shape;33;p4">
            <a:extLst>
              <a:ext uri="{FF2B5EF4-FFF2-40B4-BE49-F238E27FC236}">
                <a16:creationId xmlns:a16="http://schemas.microsoft.com/office/drawing/2014/main" id="{4C363283-4D1C-4E3D-870F-EBBB6D88DABC}"/>
              </a:ext>
            </a:extLst>
          </p:cNvPr>
          <p:cNvCxnSpPr/>
          <p:nvPr/>
        </p:nvCxnSpPr>
        <p:spPr>
          <a:xfrm>
            <a:off x="2305915" y="5714881"/>
            <a:ext cx="0" cy="376092"/>
          </a:xfrm>
          <a:prstGeom prst="straightConnector1">
            <a:avLst/>
          </a:prstGeom>
          <a:noFill/>
          <a:ln w="19046" cap="flat">
            <a:solidFill>
              <a:srgbClr val="C35E2A"/>
            </a:solidFill>
            <a:prstDash val="solid"/>
            <a:round/>
          </a:ln>
        </p:spPr>
      </p:cxnSp>
    </p:spTree>
    <p:extLst>
      <p:ext uri="{BB962C8B-B14F-4D97-AF65-F5344CB8AC3E}">
        <p14:creationId xmlns:p14="http://schemas.microsoft.com/office/powerpoint/2010/main" val="271714925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Google Shape;10;p1">
            <a:extLst>
              <a:ext uri="{FF2B5EF4-FFF2-40B4-BE49-F238E27FC236}">
                <a16:creationId xmlns:a16="http://schemas.microsoft.com/office/drawing/2014/main" id="{46B8FC39-B2EF-4BF2-8B05-70E45A8094F2}"/>
              </a:ext>
            </a:extLst>
          </p:cNvPr>
          <p:cNvSpPr txBox="1">
            <a:spLocks noGrp="1"/>
          </p:cNvSpPr>
          <p:nvPr>
            <p:ph type="title"/>
          </p:nvPr>
        </p:nvSpPr>
        <p:spPr>
          <a:xfrm>
            <a:off x="914400" y="310301"/>
            <a:ext cx="7772400" cy="527892"/>
          </a:xfrm>
          <a:prstGeom prst="rect">
            <a:avLst/>
          </a:prstGeom>
          <a:noFill/>
          <a:ln>
            <a:noFill/>
          </a:ln>
        </p:spPr>
        <p:txBody>
          <a:bodyPr vert="horz" wrap="square" lIns="91421" tIns="45701" rIns="91421" bIns="45701" anchor="ctr" anchorCtr="0" compatLnSpc="1">
            <a:noAutofit/>
          </a:bodyPr>
          <a:lstStyle/>
          <a:p>
            <a:pPr lvl="0"/>
            <a:endParaRPr lang="en-US"/>
          </a:p>
        </p:txBody>
      </p:sp>
      <p:sp>
        <p:nvSpPr>
          <p:cNvPr id="3" name="Google Shape;11;p1">
            <a:extLst>
              <a:ext uri="{FF2B5EF4-FFF2-40B4-BE49-F238E27FC236}">
                <a16:creationId xmlns:a16="http://schemas.microsoft.com/office/drawing/2014/main" id="{6B154080-2F99-4522-B2C9-3EC1863A06FB}"/>
              </a:ext>
            </a:extLst>
          </p:cNvPr>
          <p:cNvSpPr txBox="1">
            <a:spLocks noGrp="1"/>
          </p:cNvSpPr>
          <p:nvPr>
            <p:ph type="body" idx="1"/>
          </p:nvPr>
        </p:nvSpPr>
        <p:spPr>
          <a:xfrm>
            <a:off x="457200" y="1143000"/>
            <a:ext cx="8229600" cy="4983159"/>
          </a:xfrm>
          <a:prstGeom prst="rect">
            <a:avLst/>
          </a:prstGeom>
          <a:noFill/>
          <a:ln>
            <a:noFill/>
          </a:ln>
        </p:spPr>
        <p:txBody>
          <a:bodyPr vert="horz" wrap="square" lIns="91421" tIns="45701" rIns="91421" bIns="45701" anchor="t" anchorCtr="0" compatLnSpc="1">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Google Shape;12;p1">
            <a:extLst>
              <a:ext uri="{FF2B5EF4-FFF2-40B4-BE49-F238E27FC236}">
                <a16:creationId xmlns:a16="http://schemas.microsoft.com/office/drawing/2014/main" id="{65A6C884-3CAE-4C40-BA28-202ACBD5717E}"/>
              </a:ext>
            </a:extLst>
          </p:cNvPr>
          <p:cNvSpPr txBox="1">
            <a:spLocks noGrp="1"/>
          </p:cNvSpPr>
          <p:nvPr>
            <p:ph type="dt" sz="half" idx="2"/>
          </p:nvPr>
        </p:nvSpPr>
        <p:spPr>
          <a:xfrm>
            <a:off x="457200" y="6356351"/>
            <a:ext cx="2133596" cy="365129"/>
          </a:xfrm>
          <a:prstGeom prst="rect">
            <a:avLst/>
          </a:prstGeom>
          <a:noFill/>
          <a:ln>
            <a:noFill/>
          </a:ln>
        </p:spPr>
        <p:txBody>
          <a:bodyPr vert="horz" wrap="square" lIns="91421" tIns="45701" rIns="91421" bIns="45701" anchor="ctr"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0" cap="none" spc="0" baseline="0">
                <a:solidFill>
                  <a:srgbClr val="888888"/>
                </a:solidFill>
                <a:uFillTx/>
                <a:latin typeface="Calibri"/>
                <a:ea typeface="Calibri"/>
                <a:cs typeface="Calibri"/>
              </a:defRPr>
            </a:lvl1pPr>
          </a:lstStyle>
          <a:p>
            <a:pPr lvl="0"/>
            <a:endParaRPr lang="en-US"/>
          </a:p>
        </p:txBody>
      </p:sp>
      <p:sp>
        <p:nvSpPr>
          <p:cNvPr id="5" name="Google Shape;13;p1">
            <a:extLst>
              <a:ext uri="{FF2B5EF4-FFF2-40B4-BE49-F238E27FC236}">
                <a16:creationId xmlns:a16="http://schemas.microsoft.com/office/drawing/2014/main" id="{3377FED4-0315-4E6A-A54C-7B75ECA708F6}"/>
              </a:ext>
            </a:extLst>
          </p:cNvPr>
          <p:cNvSpPr txBox="1">
            <a:spLocks noGrp="1"/>
          </p:cNvSpPr>
          <p:nvPr>
            <p:ph type="ftr" sz="quarter" idx="3"/>
          </p:nvPr>
        </p:nvSpPr>
        <p:spPr>
          <a:xfrm>
            <a:off x="3124203" y="6356351"/>
            <a:ext cx="2895603" cy="365129"/>
          </a:xfrm>
          <a:prstGeom prst="rect">
            <a:avLst/>
          </a:prstGeom>
          <a:noFill/>
          <a:ln>
            <a:noFill/>
          </a:ln>
        </p:spPr>
        <p:txBody>
          <a:bodyPr vert="horz" wrap="square" lIns="91421" tIns="45701" rIns="91421" bIns="45701" anchor="ctr" anchorCtr="1" compatLnSpc="1">
            <a:noAutofit/>
          </a:bodyPr>
          <a:lstStyle>
            <a:lvl1pPr marL="0" marR="0" lvl="0" indent="0" algn="ctr" defTabSz="914400" rtl="0" fontAlgn="auto" hangingPunct="1">
              <a:lnSpc>
                <a:spcPct val="100000"/>
              </a:lnSpc>
              <a:spcBef>
                <a:spcPts val="0"/>
              </a:spcBef>
              <a:spcAft>
                <a:spcPts val="0"/>
              </a:spcAft>
              <a:buNone/>
              <a:tabLst/>
              <a:defRPr lang="en-US" sz="1200" b="0" i="0" u="none" strike="noStrike" kern="0" cap="none" spc="0" baseline="0">
                <a:solidFill>
                  <a:srgbClr val="888888"/>
                </a:solidFill>
                <a:uFillTx/>
                <a:latin typeface="Calibri"/>
                <a:ea typeface="Calibri"/>
                <a:cs typeface="Calibri"/>
              </a:defRPr>
            </a:lvl1pPr>
          </a:lstStyle>
          <a:p>
            <a:pPr lvl="0"/>
            <a:endParaRPr lang="en-US"/>
          </a:p>
        </p:txBody>
      </p:sp>
      <p:sp>
        <p:nvSpPr>
          <p:cNvPr id="6" name="Google Shape;14;p1">
            <a:extLst>
              <a:ext uri="{FF2B5EF4-FFF2-40B4-BE49-F238E27FC236}">
                <a16:creationId xmlns:a16="http://schemas.microsoft.com/office/drawing/2014/main" id="{7C91BC97-204F-4035-A21F-76971FAA2567}"/>
              </a:ext>
            </a:extLst>
          </p:cNvPr>
          <p:cNvSpPr txBox="1">
            <a:spLocks noGrp="1"/>
          </p:cNvSpPr>
          <p:nvPr>
            <p:ph type="sldNum" sz="quarter" idx="4"/>
          </p:nvPr>
        </p:nvSpPr>
        <p:spPr>
          <a:xfrm>
            <a:off x="6553203" y="6356351"/>
            <a:ext cx="2133596" cy="365129"/>
          </a:xfrm>
          <a:prstGeom prst="rect">
            <a:avLst/>
          </a:prstGeom>
          <a:noFill/>
          <a:ln>
            <a:noFill/>
          </a:ln>
        </p:spPr>
        <p:txBody>
          <a:bodyPr vert="horz" wrap="square" lIns="91421" tIns="45701" rIns="91421" bIns="45701" anchor="ctr"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0" cap="none" spc="0" baseline="0">
                <a:solidFill>
                  <a:srgbClr val="888888"/>
                </a:solidFill>
                <a:uFillTx/>
                <a:latin typeface="Calibri"/>
                <a:ea typeface="Calibri"/>
                <a:cs typeface="Calibri"/>
              </a:defRPr>
            </a:lvl1pPr>
          </a:lstStyle>
          <a:p>
            <a:pPr lvl="0"/>
            <a:fld id="{C40D8AB0-F262-44E4-ACC3-4057B01C2020}"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marL="0" marR="0" lvl="0" indent="0" algn="l" defTabSz="914400" rtl="0" fontAlgn="auto" hangingPunct="1">
        <a:lnSpc>
          <a:spcPct val="100000"/>
        </a:lnSpc>
        <a:spcBef>
          <a:spcPts val="0"/>
        </a:spcBef>
        <a:spcAft>
          <a:spcPts val="0"/>
        </a:spcAft>
        <a:buNone/>
        <a:tabLst/>
        <a:defRPr lang="en-US" sz="4000" b="0" i="0" u="none" strike="noStrike" kern="0" cap="none" spc="0" baseline="0">
          <a:solidFill>
            <a:srgbClr val="244061"/>
          </a:solidFill>
          <a:uFillTx/>
          <a:latin typeface="Calibri"/>
          <a:ea typeface="Calibri"/>
          <a:cs typeface="Calibri"/>
        </a:defRPr>
      </a:lvl1pPr>
    </p:titleStyle>
    <p:bodyStyle>
      <a:lvl1pPr marL="457200" marR="0" lvl="0" indent="-431797" algn="l" defTabSz="914400" rtl="0" fontAlgn="auto" hangingPunct="1">
        <a:lnSpc>
          <a:spcPct val="100000"/>
        </a:lnSpc>
        <a:spcBef>
          <a:spcPts val="640"/>
        </a:spcBef>
        <a:spcAft>
          <a:spcPts val="0"/>
        </a:spcAft>
        <a:buClr>
          <a:srgbClr val="366092"/>
        </a:buClr>
        <a:buSzPts val="3200"/>
        <a:buFont typeface="Arial"/>
        <a:buChar char="•"/>
        <a:tabLst/>
        <a:defRPr lang="en-US" sz="3200" b="0" i="0" u="none" strike="noStrike" kern="0" cap="none" spc="0" baseline="0">
          <a:solidFill>
            <a:srgbClr val="366092"/>
          </a:solidFill>
          <a:uFillTx/>
          <a:latin typeface="Calibri"/>
          <a:ea typeface="Calibri"/>
          <a:cs typeface="Calibri"/>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Google Shape;40;p5">
            <a:extLst>
              <a:ext uri="{FF2B5EF4-FFF2-40B4-BE49-F238E27FC236}">
                <a16:creationId xmlns:a16="http://schemas.microsoft.com/office/drawing/2014/main" id="{4B351D7D-1BAC-4AB8-A63B-AF8BE67ABFF8}"/>
              </a:ext>
            </a:extLst>
          </p:cNvPr>
          <p:cNvSpPr txBox="1">
            <a:spLocks noGrp="1"/>
          </p:cNvSpPr>
          <p:nvPr>
            <p:ph type="ctrTitle"/>
          </p:nvPr>
        </p:nvSpPr>
        <p:spPr>
          <a:xfrm>
            <a:off x="1371600" y="1600200"/>
            <a:ext cx="6705596" cy="609603"/>
          </a:xfrm>
        </p:spPr>
        <p:txBody>
          <a:bodyPr lIns="80677" tIns="40325" rIns="80677" bIns="40325" anchor="b"/>
          <a:lstStyle/>
          <a:p>
            <a:pPr lvl="0"/>
            <a:br>
              <a:rPr lang="en-US" sz="2471" baseline="30000"/>
            </a:br>
            <a:br>
              <a:rPr lang="en-US" sz="1765"/>
            </a:br>
            <a:br>
              <a:rPr lang="en-US" sz="1765"/>
            </a:br>
            <a:r>
              <a:rPr lang="en-US" sz="3200">
                <a:solidFill>
                  <a:srgbClr val="17365D"/>
                </a:solidFill>
              </a:rPr>
              <a:t>Tactical Metrics don't lead to Strategic Investments</a:t>
            </a:r>
            <a:br>
              <a:rPr lang="en-US" sz="1765"/>
            </a:br>
            <a:endParaRPr lang="en-US" sz="1765" baseline="30000">
              <a:solidFill>
                <a:srgbClr val="17365D"/>
              </a:solidFill>
            </a:endParaRPr>
          </a:p>
        </p:txBody>
      </p:sp>
      <p:sp>
        <p:nvSpPr>
          <p:cNvPr id="3" name="Google Shape;41;p5">
            <a:extLst>
              <a:ext uri="{FF2B5EF4-FFF2-40B4-BE49-F238E27FC236}">
                <a16:creationId xmlns:a16="http://schemas.microsoft.com/office/drawing/2014/main" id="{B2553CF9-EEB8-4DF3-B525-4DFAB51C856F}"/>
              </a:ext>
            </a:extLst>
          </p:cNvPr>
          <p:cNvSpPr txBox="1">
            <a:spLocks noGrp="1"/>
          </p:cNvSpPr>
          <p:nvPr>
            <p:ph type="subTitle" idx="1"/>
          </p:nvPr>
        </p:nvSpPr>
        <p:spPr/>
        <p:txBody>
          <a:bodyPr/>
          <a:lstStyle/>
          <a:p>
            <a:pPr marL="0" lvl="0" indent="0">
              <a:spcBef>
                <a:spcPts val="0"/>
              </a:spcBef>
            </a:pPr>
            <a:r>
              <a:rPr lang="en-US">
                <a:solidFill>
                  <a:srgbClr val="17365D"/>
                </a:solidFill>
              </a:rPr>
              <a:t>March 22, 2019</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65;p7">
            <a:extLst>
              <a:ext uri="{FF2B5EF4-FFF2-40B4-BE49-F238E27FC236}">
                <a16:creationId xmlns:a16="http://schemas.microsoft.com/office/drawing/2014/main" id="{A238EC65-1772-446F-B02A-06DFD709A338}"/>
              </a:ext>
            </a:extLst>
          </p:cNvPr>
          <p:cNvSpPr txBox="1">
            <a:spLocks noGrp="1"/>
          </p:cNvSpPr>
          <p:nvPr>
            <p:ph type="title"/>
          </p:nvPr>
        </p:nvSpPr>
        <p:spPr/>
        <p:txBody>
          <a:bodyPr/>
          <a:lstStyle/>
          <a:p>
            <a:pPr lvl="0" algn="l" rtl="0" hangingPunct="1"/>
            <a:r>
              <a:rPr lang="en-US" sz="2560" b="1" kern="0">
                <a:solidFill>
                  <a:srgbClr val="244061"/>
                </a:solidFill>
                <a:latin typeface="Calibri" pitchFamily="18"/>
                <a:cs typeface="Calibri" pitchFamily="2"/>
              </a:rPr>
              <a:t>Conclusion</a:t>
            </a:r>
          </a:p>
        </p:txBody>
      </p:sp>
      <p:sp>
        <p:nvSpPr>
          <p:cNvPr id="3" name="Google Shape;66;p7">
            <a:extLst>
              <a:ext uri="{FF2B5EF4-FFF2-40B4-BE49-F238E27FC236}">
                <a16:creationId xmlns:a16="http://schemas.microsoft.com/office/drawing/2014/main" id="{48F7EB0B-78F4-416F-ADDA-9AD723969001}"/>
              </a:ext>
            </a:extLst>
          </p:cNvPr>
          <p:cNvSpPr txBox="1"/>
          <p:nvPr/>
        </p:nvSpPr>
        <p:spPr>
          <a:xfrm>
            <a:off x="6629400" y="6287039"/>
            <a:ext cx="2133720" cy="228600"/>
          </a:xfrm>
          <a:prstGeom prst="rect">
            <a:avLst/>
          </a:prstGeom>
          <a:noFill/>
          <a:ln cap="flat">
            <a:noFill/>
          </a:ln>
        </p:spPr>
        <p:txBody>
          <a:bodyPr wrap="square" lIns="91440" tIns="45720" rIns="91440" bIns="45720" anchor="ctr" anchorCtr="0" compatLnSpc="0">
            <a:noAutofit/>
          </a:bodyPr>
          <a:lstStyle/>
          <a:p>
            <a:pPr marL="0" marR="0" lvl="0" indent="0" algn="r" rtl="0" hangingPunct="1">
              <a:lnSpc>
                <a:spcPct val="100000"/>
              </a:lnSpc>
              <a:spcBef>
                <a:spcPts val="0"/>
              </a:spcBef>
              <a:spcAft>
                <a:spcPts val="0"/>
              </a:spcAft>
              <a:buNone/>
              <a:tabLst/>
            </a:pPr>
            <a:fld id="{AA239D66-DE84-467F-B45E-CFF84EC719AE}" type="slidenum">
              <a:t>2</a:t>
            </a:fld>
            <a:endParaRPr lang="en-US" sz="1200" b="0" i="0" u="none" strike="noStrike" kern="0" cap="none" spc="0" baseline="0">
              <a:ln>
                <a:noFill/>
              </a:ln>
              <a:solidFill>
                <a:srgbClr val="244061"/>
              </a:solidFill>
              <a:latin typeface="Calibri" pitchFamily="18"/>
              <a:ea typeface="Calibri" pitchFamily="2"/>
              <a:cs typeface="Calibri" pitchFamily="2"/>
            </a:endParaRPr>
          </a:p>
        </p:txBody>
      </p:sp>
      <p:sp>
        <p:nvSpPr>
          <p:cNvPr id="4" name="Google Shape;67;p7">
            <a:extLst>
              <a:ext uri="{FF2B5EF4-FFF2-40B4-BE49-F238E27FC236}">
                <a16:creationId xmlns:a16="http://schemas.microsoft.com/office/drawing/2014/main" id="{95924478-4465-4EC6-98B2-9C27D8357853}"/>
              </a:ext>
            </a:extLst>
          </p:cNvPr>
          <p:cNvSpPr txBox="1"/>
          <p:nvPr/>
        </p:nvSpPr>
        <p:spPr>
          <a:xfrm>
            <a:off x="1108440" y="1041479"/>
            <a:ext cx="7654679" cy="3167279"/>
          </a:xfrm>
          <a:prstGeom prst="rect">
            <a:avLst/>
          </a:prstGeom>
          <a:noFill/>
          <a:ln cap="flat">
            <a:noFill/>
          </a:ln>
        </p:spPr>
        <p:txBody>
          <a:bodyPr wrap="square" lIns="66600" tIns="66600" rIns="66600" bIns="66600" anchor="t" anchorCtr="0" compatLnSpc="0">
            <a:noAutofit/>
          </a:bodyPr>
          <a:lstStyle/>
          <a:p>
            <a:pPr marL="0" marR="0" lvl="1" indent="0" algn="l" rtl="0" hangingPunct="1">
              <a:lnSpc>
                <a:spcPct val="100000"/>
              </a:lnSpc>
              <a:spcBef>
                <a:spcPts val="0"/>
              </a:spcBef>
              <a:spcAft>
                <a:spcPts val="0"/>
              </a:spcAft>
              <a:buNone/>
              <a:tabLst/>
            </a:pPr>
            <a:r>
              <a:rPr lang="en-US" sz="3200" b="0" i="0" u="none" strike="noStrike" kern="0" cap="none" spc="0" baseline="0">
                <a:ln>
                  <a:noFill/>
                </a:ln>
                <a:solidFill>
                  <a:srgbClr val="3F3F3F"/>
                </a:solidFill>
                <a:latin typeface="Calibri" pitchFamily="18"/>
                <a:ea typeface="Arial" pitchFamily="2"/>
                <a:cs typeface="Calibri" pitchFamily="2"/>
              </a:rPr>
              <a:t>Abstraction, not abdication</a:t>
            </a:r>
          </a:p>
          <a:p>
            <a:pPr marL="0" marR="0" lvl="1" indent="0" algn="l" rtl="0" hangingPunct="1">
              <a:lnSpc>
                <a:spcPct val="100000"/>
              </a:lnSpc>
              <a:spcBef>
                <a:spcPts val="0"/>
              </a:spcBef>
              <a:spcAft>
                <a:spcPts val="0"/>
              </a:spcAft>
              <a:buNone/>
              <a:tabLst/>
            </a:pPr>
            <a:endParaRPr lang="en-US" sz="2470" b="0" i="0" u="none" strike="noStrike" kern="0" cap="none" spc="0" baseline="0">
              <a:ln>
                <a:noFill/>
              </a:ln>
              <a:solidFill>
                <a:srgbClr val="3F3F3F"/>
              </a:solidFill>
              <a:latin typeface="Calibri" pitchFamily="18"/>
              <a:ea typeface="Arial" pitchFamily="2"/>
              <a:cs typeface="Calibri" pitchFamily="2"/>
            </a:endParaRPr>
          </a:p>
          <a:p>
            <a:pPr marL="0" marR="0" lvl="1" indent="0" algn="l" rtl="0" hangingPunct="1">
              <a:lnSpc>
                <a:spcPct val="100000"/>
              </a:lnSpc>
              <a:spcBef>
                <a:spcPts val="0"/>
              </a:spcBef>
              <a:spcAft>
                <a:spcPts val="0"/>
              </a:spcAft>
              <a:buNone/>
              <a:tabLst/>
            </a:pPr>
            <a:endParaRPr lang="en-US" sz="2470" b="0" i="0" u="none" strike="noStrike" kern="0" cap="none" spc="0" baseline="0">
              <a:ln>
                <a:noFill/>
              </a:ln>
              <a:solidFill>
                <a:srgbClr val="3F3F3F"/>
              </a:solidFill>
              <a:latin typeface="Calibri" pitchFamily="18"/>
              <a:ea typeface="Arial" pitchFamily="2"/>
              <a:cs typeface="Calibri" pitchFamily="2"/>
            </a:endParaRPr>
          </a:p>
          <a:p>
            <a:pPr marL="343080" marR="0" lvl="2" indent="-343080" algn="l" rtl="0" hangingPunct="1">
              <a:lnSpc>
                <a:spcPct val="100000"/>
              </a:lnSpc>
              <a:spcBef>
                <a:spcPts val="0"/>
              </a:spcBef>
              <a:spcAft>
                <a:spcPts val="0"/>
              </a:spcAft>
              <a:buClr>
                <a:srgbClr val="000000"/>
              </a:buClr>
              <a:buSzPct val="100000"/>
              <a:buFont typeface="Arial" pitchFamily="34"/>
              <a:buChar char="•"/>
              <a:tabLst/>
            </a:pPr>
            <a:r>
              <a:rPr lang="en-US" sz="2470" b="0" i="0" u="none" strike="noStrike" kern="0" cap="none" spc="0" baseline="0">
                <a:ln>
                  <a:noFill/>
                </a:ln>
                <a:solidFill>
                  <a:srgbClr val="3F3F3F"/>
                </a:solidFill>
                <a:latin typeface="Calibri" pitchFamily="18"/>
                <a:ea typeface="Arial" pitchFamily="2"/>
                <a:cs typeface="Calibri" pitchFamily="2"/>
              </a:rPr>
              <a:t>Abstract your metrics so you are not abdicating making strategic decisions.</a:t>
            </a:r>
          </a:p>
          <a:p>
            <a:pPr marL="343080" marR="0" lvl="2" indent="-343080" algn="l" rtl="0" hangingPunct="1">
              <a:lnSpc>
                <a:spcPct val="100000"/>
              </a:lnSpc>
              <a:spcBef>
                <a:spcPts val="0"/>
              </a:spcBef>
              <a:spcAft>
                <a:spcPts val="0"/>
              </a:spcAft>
              <a:buClr>
                <a:srgbClr val="000000"/>
              </a:buClr>
              <a:buSzPct val="100000"/>
              <a:buFont typeface="Arial" pitchFamily="34"/>
              <a:buChar char="•"/>
              <a:tabLst/>
            </a:pPr>
            <a:r>
              <a:rPr lang="en-US" sz="2470" b="0" i="0" u="none" strike="noStrike" kern="0" cap="none" spc="0" baseline="0">
                <a:ln>
                  <a:noFill/>
                </a:ln>
                <a:solidFill>
                  <a:srgbClr val="3F3F3F"/>
                </a:solidFill>
                <a:latin typeface="Calibri" pitchFamily="18"/>
                <a:ea typeface="Arial" pitchFamily="2"/>
                <a:cs typeface="Calibri" pitchFamily="2"/>
              </a:rPr>
              <a:t>Communicate using simple aggregate scoring built on an abstraction of security health</a:t>
            </a:r>
          </a:p>
          <a:p>
            <a:pPr marL="343080" marR="0" lvl="2" indent="-343080" algn="l" rtl="0" hangingPunct="1">
              <a:lnSpc>
                <a:spcPct val="100000"/>
              </a:lnSpc>
              <a:spcBef>
                <a:spcPts val="0"/>
              </a:spcBef>
              <a:spcAft>
                <a:spcPts val="0"/>
              </a:spcAft>
              <a:buClr>
                <a:srgbClr val="000000"/>
              </a:buClr>
              <a:buSzPct val="100000"/>
              <a:buFont typeface="Arial" pitchFamily="34"/>
              <a:buChar char="•"/>
              <a:tabLst/>
            </a:pPr>
            <a:r>
              <a:rPr lang="en-US" sz="2470" b="0" i="0" u="none" strike="noStrike" kern="0" cap="none" spc="0" baseline="0">
                <a:ln>
                  <a:noFill/>
                </a:ln>
                <a:solidFill>
                  <a:srgbClr val="3F3F3F"/>
                </a:solidFill>
                <a:latin typeface="Calibri" pitchFamily="18"/>
                <a:ea typeface="Arial" pitchFamily="2"/>
                <a:cs typeface="Calibri" pitchFamily="2"/>
              </a:rPr>
              <a:t>Use a control framework to organize your metrics</a:t>
            </a:r>
          </a:p>
          <a:p>
            <a:pPr marL="343080" marR="0" lvl="2" indent="-343080" algn="l" rtl="0" hangingPunct="1">
              <a:lnSpc>
                <a:spcPct val="100000"/>
              </a:lnSpc>
              <a:spcBef>
                <a:spcPts val="0"/>
              </a:spcBef>
              <a:spcAft>
                <a:spcPts val="0"/>
              </a:spcAft>
              <a:buClr>
                <a:srgbClr val="000000"/>
              </a:buClr>
              <a:buSzPct val="100000"/>
              <a:buFont typeface="Arial" pitchFamily="34"/>
              <a:buChar char="•"/>
              <a:tabLst/>
            </a:pPr>
            <a:r>
              <a:rPr lang="en-US" sz="2470" b="0" i="0" u="none" strike="noStrike" kern="0" cap="none" spc="0" baseline="0">
                <a:ln>
                  <a:noFill/>
                </a:ln>
                <a:solidFill>
                  <a:srgbClr val="3F3F3F"/>
                </a:solidFill>
                <a:latin typeface="Calibri" pitchFamily="18"/>
                <a:ea typeface="Arial" pitchFamily="2"/>
                <a:cs typeface="Calibri" pitchFamily="2"/>
              </a:rPr>
              <a:t>Do not provide tactical metrics because senior management will decide your tactical solutions</a:t>
            </a:r>
          </a:p>
          <a:p>
            <a:pPr marL="251640" marR="0" lvl="0" indent="-251640" algn="l" rtl="0" hangingPunct="1">
              <a:lnSpc>
                <a:spcPct val="90000"/>
              </a:lnSpc>
              <a:spcBef>
                <a:spcPts val="1100"/>
              </a:spcBef>
              <a:spcAft>
                <a:spcPts val="0"/>
              </a:spcAft>
              <a:buClr>
                <a:srgbClr val="3F3F3F"/>
              </a:buClr>
              <a:buSzPct val="45000"/>
              <a:buFont typeface="Arial"/>
              <a:buChar char="•"/>
              <a:tabLst/>
            </a:pPr>
            <a:endParaRPr lang="en-US" sz="1400" b="0" i="0" u="none" strike="noStrike" kern="0" cap="none" spc="0" baseline="0">
              <a:ln>
                <a:noFill/>
              </a:ln>
              <a:solidFill>
                <a:srgbClr val="000000"/>
              </a:solidFill>
              <a:latin typeface="Arial" pitchFamily="18"/>
              <a:ea typeface="Arial" pitchFamily="2"/>
              <a:cs typeface="Arial" pitchFamily="2"/>
            </a:endParaRPr>
          </a:p>
          <a:p>
            <a:pPr marL="0" marR="0" lvl="0" indent="0" algn="l" rtl="0" hangingPunct="1">
              <a:lnSpc>
                <a:spcPct val="90000"/>
              </a:lnSpc>
              <a:spcBef>
                <a:spcPts val="1100"/>
              </a:spcBef>
              <a:spcAft>
                <a:spcPts val="0"/>
              </a:spcAft>
              <a:buNone/>
              <a:tabLst/>
            </a:pPr>
            <a:endParaRPr lang="en-US" sz="2720" b="0" i="0" u="none" strike="noStrike" kern="0" cap="none" spc="0" baseline="0">
              <a:ln>
                <a:noFill/>
              </a:ln>
              <a:solidFill>
                <a:srgbClr val="3F3F3F"/>
              </a:solidFill>
              <a:latin typeface="Calibri" pitchFamily="18"/>
              <a:ea typeface="Calibri" pitchFamily="2"/>
              <a:cs typeface="Calibri" pitchFamily="2"/>
            </a:endParaRPr>
          </a:p>
          <a:p>
            <a:pPr marL="0" marR="0" lvl="0" indent="0" algn="l" rtl="0" hangingPunct="1">
              <a:lnSpc>
                <a:spcPct val="90000"/>
              </a:lnSpc>
              <a:spcBef>
                <a:spcPts val="1100"/>
              </a:spcBef>
              <a:spcAft>
                <a:spcPts val="0"/>
              </a:spcAft>
              <a:buNone/>
              <a:tabLst/>
            </a:pPr>
            <a:endParaRPr lang="en-US" sz="2140" b="0" i="0" u="none" strike="noStrike" kern="0" cap="none" spc="0" baseline="0">
              <a:ln>
                <a:noFill/>
              </a:ln>
              <a:solidFill>
                <a:srgbClr val="3F3F3F"/>
              </a:solidFill>
              <a:latin typeface="Calibri" pitchFamily="18"/>
              <a:ea typeface="Calibri" pitchFamily="2"/>
              <a:cs typeface="Calibri" pitchFamily="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Google Shape;99;p9">
            <a:extLst>
              <a:ext uri="{FF2B5EF4-FFF2-40B4-BE49-F238E27FC236}">
                <a16:creationId xmlns:a16="http://schemas.microsoft.com/office/drawing/2014/main" id="{6D56DCF5-9ACD-463C-A2E5-5D5FB289B7F4}"/>
              </a:ext>
            </a:extLst>
          </p:cNvPr>
          <p:cNvSpPr txBox="1">
            <a:spLocks noGrp="1"/>
          </p:cNvSpPr>
          <p:nvPr>
            <p:ph type="title"/>
          </p:nvPr>
        </p:nvSpPr>
        <p:spPr/>
        <p:txBody>
          <a:bodyPr/>
          <a:lstStyle/>
          <a:p>
            <a:pPr lvl="0"/>
            <a:r>
              <a:rPr lang="en-US" sz="2559" b="1"/>
              <a:t>Disclaimer</a:t>
            </a:r>
          </a:p>
        </p:txBody>
      </p:sp>
      <p:sp>
        <p:nvSpPr>
          <p:cNvPr id="3" name="Google Shape;100;p9">
            <a:extLst>
              <a:ext uri="{FF2B5EF4-FFF2-40B4-BE49-F238E27FC236}">
                <a16:creationId xmlns:a16="http://schemas.microsoft.com/office/drawing/2014/main" id="{BF714DF7-9F52-40BF-8BD6-CFCB38EE1389}"/>
              </a:ext>
            </a:extLst>
          </p:cNvPr>
          <p:cNvSpPr txBox="1"/>
          <p:nvPr/>
        </p:nvSpPr>
        <p:spPr>
          <a:xfrm>
            <a:off x="6629400" y="6287021"/>
            <a:ext cx="2133596" cy="228600"/>
          </a:xfrm>
          <a:prstGeom prst="rect">
            <a:avLst/>
          </a:prstGeom>
          <a:noFill/>
          <a:ln cap="flat">
            <a:noFill/>
          </a:ln>
        </p:spPr>
        <p:txBody>
          <a:bodyPr vert="horz" wrap="square" lIns="91421" tIns="45701" rIns="91421" bIns="45701"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F9AAC50-6D79-4F52-9843-53AFB5E2DD43}" type="slidenum">
              <a:t>3</a:t>
            </a:fld>
            <a:endParaRPr lang="en-US" sz="1200" b="0" i="0" u="none" strike="noStrike" kern="0" cap="none" spc="0" baseline="0">
              <a:solidFill>
                <a:srgbClr val="244061"/>
              </a:solidFill>
              <a:uFillTx/>
              <a:latin typeface="Calibri"/>
              <a:ea typeface="Calibri"/>
              <a:cs typeface="Calibri"/>
            </a:endParaRPr>
          </a:p>
        </p:txBody>
      </p:sp>
      <p:sp>
        <p:nvSpPr>
          <p:cNvPr id="4" name="Google Shape;101;p9">
            <a:extLst>
              <a:ext uri="{FF2B5EF4-FFF2-40B4-BE49-F238E27FC236}">
                <a16:creationId xmlns:a16="http://schemas.microsoft.com/office/drawing/2014/main" id="{B715AA10-0032-4040-BB48-D4C27D5C0F2E}"/>
              </a:ext>
            </a:extLst>
          </p:cNvPr>
          <p:cNvSpPr txBox="1"/>
          <p:nvPr/>
        </p:nvSpPr>
        <p:spPr>
          <a:xfrm>
            <a:off x="1129247" y="836328"/>
            <a:ext cx="7654735" cy="3167417"/>
          </a:xfrm>
          <a:prstGeom prst="rect">
            <a:avLst/>
          </a:prstGeom>
          <a:noFill/>
          <a:ln cap="flat">
            <a:noFill/>
          </a:ln>
        </p:spPr>
        <p:txBody>
          <a:bodyPr vert="horz" wrap="square" lIns="66550" tIns="66550" rIns="66550" bIns="66550" anchor="t" anchorCtr="0" compatLnSpc="1">
            <a:noAutofit/>
          </a:bodyPr>
          <a:lstStyle/>
          <a:p>
            <a:pPr marL="0" marR="0" lvl="0" indent="0" algn="l" defTabSz="914400" rtl="0" fontAlgn="auto" hangingPunct="1">
              <a:lnSpc>
                <a:spcPct val="90000"/>
              </a:lnSpc>
              <a:spcBef>
                <a:spcPts val="1100"/>
              </a:spcBef>
              <a:spcAft>
                <a:spcPts val="0"/>
              </a:spcAft>
              <a:buNone/>
              <a:tabLst/>
              <a:defRPr sz="1800" b="0" i="0" u="none" strike="noStrike" kern="0" cap="none" spc="0" baseline="0">
                <a:solidFill>
                  <a:srgbClr val="000000"/>
                </a:solidFill>
                <a:uFillTx/>
              </a:defRPr>
            </a:pPr>
            <a:endParaRPr lang="en-US" sz="2471" b="0" i="0" u="none" strike="noStrike" kern="0" cap="none" spc="0" baseline="0">
              <a:solidFill>
                <a:srgbClr val="3F3F3F"/>
              </a:solidFill>
              <a:uFillTx/>
              <a:latin typeface="Calibri"/>
              <a:ea typeface="Calibri"/>
              <a:cs typeface="Calibri"/>
            </a:endParaRPr>
          </a:p>
          <a:p>
            <a:pPr marL="251460" marR="0" lvl="0" indent="-251460" algn="l" defTabSz="914400" rtl="0" fontAlgn="auto" hangingPunct="1">
              <a:lnSpc>
                <a:spcPct val="90000"/>
              </a:lnSpc>
              <a:spcBef>
                <a:spcPts val="1100"/>
              </a:spcBef>
              <a:spcAft>
                <a:spcPts val="0"/>
              </a:spcAft>
              <a:buClr>
                <a:srgbClr val="3F3F3F"/>
              </a:buClr>
              <a:buSzPts val="2718"/>
              <a:buFont typeface="Arial"/>
              <a:buChar char="•"/>
              <a:tabLst/>
              <a:defRPr sz="1800" b="0" i="0" u="none" strike="noStrike" kern="0" cap="none" spc="0" baseline="0">
                <a:solidFill>
                  <a:srgbClr val="000000"/>
                </a:solidFill>
                <a:uFillTx/>
              </a:defRPr>
            </a:pPr>
            <a:r>
              <a:rPr lang="en-US" sz="2718" b="0" i="0" u="none" strike="noStrike" kern="0" cap="none" spc="0" baseline="0">
                <a:solidFill>
                  <a:srgbClr val="3F3F3F"/>
                </a:solidFill>
                <a:uFillTx/>
                <a:latin typeface="Calibri"/>
                <a:ea typeface="Calibri"/>
                <a:cs typeface="Calibri"/>
              </a:rPr>
              <a:t>Create a highly </a:t>
            </a:r>
            <a:r>
              <a:rPr lang="en-US" sz="2718" b="0" i="0" u="sng" strike="noStrike" kern="0" cap="none" spc="0" baseline="0">
                <a:solidFill>
                  <a:srgbClr val="3F3F3F"/>
                </a:solidFill>
                <a:uFillTx/>
                <a:latin typeface="Calibri"/>
                <a:ea typeface="Calibri"/>
                <a:cs typeface="Calibri"/>
              </a:rPr>
              <a:t>untechnical</a:t>
            </a:r>
            <a:r>
              <a:rPr lang="en-US" sz="2718" b="0" i="0" u="none" strike="noStrike" kern="0" cap="none" spc="0" baseline="0">
                <a:solidFill>
                  <a:srgbClr val="3F3F3F"/>
                </a:solidFill>
                <a:uFillTx/>
                <a:latin typeface="Calibri"/>
                <a:ea typeface="Calibri"/>
                <a:cs typeface="Calibri"/>
              </a:rPr>
              <a:t>, completely </a:t>
            </a:r>
            <a:r>
              <a:rPr lang="en-US" sz="2718" b="0" i="0" u="sng" strike="noStrike" kern="0" cap="none" spc="0" baseline="0">
                <a:solidFill>
                  <a:srgbClr val="3F3F3F"/>
                </a:solidFill>
                <a:uFillTx/>
                <a:latin typeface="Calibri"/>
                <a:ea typeface="Calibri"/>
                <a:cs typeface="Calibri"/>
              </a:rPr>
              <a:t>simple</a:t>
            </a:r>
            <a:r>
              <a:rPr lang="en-US" sz="2718" b="0" i="0" u="none" strike="noStrike" kern="0" cap="none" spc="0" baseline="0">
                <a:solidFill>
                  <a:srgbClr val="3F3F3F"/>
                </a:solidFill>
                <a:uFillTx/>
                <a:latin typeface="Calibri"/>
                <a:ea typeface="Calibri"/>
                <a:cs typeface="Calibri"/>
              </a:rPr>
              <a:t>, </a:t>
            </a:r>
            <a:r>
              <a:rPr lang="en-US" sz="2718" b="0" i="0" u="sng" strike="noStrike" kern="0" cap="none" spc="0" baseline="0">
                <a:solidFill>
                  <a:srgbClr val="3F3F3F"/>
                </a:solidFill>
                <a:uFillTx/>
                <a:latin typeface="Calibri"/>
                <a:ea typeface="Calibri"/>
                <a:cs typeface="Calibri"/>
              </a:rPr>
              <a:t>un-sophisticated </a:t>
            </a:r>
            <a:r>
              <a:rPr lang="en-US" sz="2718" b="0" i="0" u="none" strike="noStrike" kern="0" cap="none" spc="0" baseline="0">
                <a:solidFill>
                  <a:srgbClr val="3F3F3F"/>
                </a:solidFill>
                <a:uFillTx/>
                <a:latin typeface="Calibri"/>
                <a:ea typeface="Calibri"/>
                <a:cs typeface="Calibri"/>
              </a:rPr>
              <a:t>way to present a rather </a:t>
            </a:r>
            <a:r>
              <a:rPr lang="en-US" sz="2718" b="1" i="0" u="none" strike="noStrike" kern="0" cap="none" spc="0" baseline="0">
                <a:solidFill>
                  <a:srgbClr val="3F3F3F"/>
                </a:solidFill>
                <a:uFillTx/>
                <a:latin typeface="Calibri"/>
                <a:ea typeface="Calibri"/>
                <a:cs typeface="Calibri"/>
              </a:rPr>
              <a:t>technical</a:t>
            </a:r>
            <a:r>
              <a:rPr lang="en-US" sz="2718" b="0" i="0" u="none" strike="noStrike" kern="0" cap="none" spc="0" baseline="0">
                <a:solidFill>
                  <a:srgbClr val="3F3F3F"/>
                </a:solidFill>
                <a:uFillTx/>
                <a:latin typeface="Calibri"/>
                <a:ea typeface="Calibri"/>
                <a:cs typeface="Calibri"/>
              </a:rPr>
              <a:t> and </a:t>
            </a:r>
            <a:r>
              <a:rPr lang="en-US" sz="2718" b="1" i="0" u="none" strike="noStrike" kern="0" cap="none" spc="0" baseline="0">
                <a:solidFill>
                  <a:srgbClr val="3F3F3F"/>
                </a:solidFill>
                <a:uFillTx/>
                <a:latin typeface="Calibri"/>
                <a:ea typeface="Calibri"/>
                <a:cs typeface="Calibri"/>
              </a:rPr>
              <a:t>complex</a:t>
            </a:r>
            <a:r>
              <a:rPr lang="en-US" sz="2718" b="0" i="0" u="none" strike="noStrike" kern="0" cap="none" spc="0" baseline="0">
                <a:solidFill>
                  <a:srgbClr val="3F3F3F"/>
                </a:solidFill>
                <a:uFillTx/>
                <a:latin typeface="Calibri"/>
                <a:ea typeface="Calibri"/>
                <a:cs typeface="Calibri"/>
              </a:rPr>
              <a:t> data.</a:t>
            </a:r>
            <a:endParaRPr lang="en-US" sz="1400" b="0" i="0" u="none" strike="noStrike" kern="0" cap="none" spc="0" baseline="0">
              <a:solidFill>
                <a:srgbClr val="000000"/>
              </a:solidFill>
              <a:uFillTx/>
              <a:latin typeface="Arial"/>
              <a:ea typeface="Arial"/>
              <a:cs typeface="Arial"/>
            </a:endParaRPr>
          </a:p>
          <a:p>
            <a:pPr marL="251460" marR="0" lvl="0" indent="-78867" algn="l" defTabSz="914400" rtl="0" fontAlgn="auto" hangingPunct="1">
              <a:lnSpc>
                <a:spcPct val="90000"/>
              </a:lnSpc>
              <a:spcBef>
                <a:spcPts val="1100"/>
              </a:spcBef>
              <a:spcAft>
                <a:spcPts val="0"/>
              </a:spcAft>
              <a:buNone/>
              <a:tabLst/>
              <a:defRPr sz="1800" b="0" i="0" u="none" strike="noStrike" kern="0" cap="none" spc="0" baseline="0">
                <a:solidFill>
                  <a:srgbClr val="000000"/>
                </a:solidFill>
                <a:uFillTx/>
              </a:defRPr>
            </a:pPr>
            <a:endParaRPr lang="en-US" sz="2718" b="1" i="0" u="none" strike="noStrike" kern="0" cap="none" spc="0" baseline="0">
              <a:solidFill>
                <a:srgbClr val="3F3F3F"/>
              </a:solidFill>
              <a:uFillTx/>
              <a:latin typeface="Calibri"/>
              <a:ea typeface="Calibri"/>
              <a:cs typeface="Calibri"/>
            </a:endParaRPr>
          </a:p>
          <a:p>
            <a:pPr marL="251460" marR="0" lvl="0" indent="-78867" algn="l" defTabSz="914400" rtl="0" fontAlgn="auto" hangingPunct="1">
              <a:lnSpc>
                <a:spcPct val="90000"/>
              </a:lnSpc>
              <a:spcBef>
                <a:spcPts val="1100"/>
              </a:spcBef>
              <a:spcAft>
                <a:spcPts val="0"/>
              </a:spcAft>
              <a:buNone/>
              <a:tabLst/>
              <a:defRPr sz="1800" b="0" i="0" u="none" strike="noStrike" kern="0" cap="none" spc="0" baseline="0">
                <a:solidFill>
                  <a:srgbClr val="000000"/>
                </a:solidFill>
                <a:uFillTx/>
              </a:defRPr>
            </a:pPr>
            <a:endParaRPr lang="en-US" sz="2718" b="1" i="0" u="none" strike="noStrike" kern="0" cap="none" spc="0" baseline="0">
              <a:solidFill>
                <a:srgbClr val="3F3F3F"/>
              </a:solidFill>
              <a:uFillTx/>
              <a:latin typeface="Calibri"/>
              <a:ea typeface="Calibri"/>
              <a:cs typeface="Calibri"/>
            </a:endParaRPr>
          </a:p>
          <a:p>
            <a:pPr marL="502920" marR="0" lvl="1" indent="0" algn="l" defTabSz="914400" rtl="0" fontAlgn="auto" hangingPunct="1">
              <a:lnSpc>
                <a:spcPct val="90000"/>
              </a:lnSpc>
              <a:spcBef>
                <a:spcPts val="550"/>
              </a:spcBef>
              <a:spcAft>
                <a:spcPts val="0"/>
              </a:spcAft>
              <a:buNone/>
              <a:tabLst/>
              <a:defRPr sz="1800" b="0" i="0" u="none" strike="noStrike" kern="0" cap="none" spc="0" baseline="0">
                <a:solidFill>
                  <a:srgbClr val="000000"/>
                </a:solidFill>
                <a:uFillTx/>
              </a:defRPr>
            </a:pPr>
            <a:endParaRPr lang="en-US" sz="2718" b="1" i="0" u="none" strike="noStrike" kern="0" cap="none" spc="0" baseline="0">
              <a:solidFill>
                <a:srgbClr val="3F3F3F"/>
              </a:solidFill>
              <a:uFillTx/>
              <a:latin typeface="Calibri"/>
              <a:ea typeface="Calibri"/>
              <a:cs typeface="Calibri"/>
            </a:endParaRPr>
          </a:p>
          <a:p>
            <a:pPr marL="0" marR="0" lvl="0" indent="0" algn="l" defTabSz="914400" rtl="0" fontAlgn="auto" hangingPunct="1">
              <a:lnSpc>
                <a:spcPct val="90000"/>
              </a:lnSpc>
              <a:spcBef>
                <a:spcPts val="1100"/>
              </a:spcBef>
              <a:spcAft>
                <a:spcPts val="0"/>
              </a:spcAft>
              <a:buNone/>
              <a:tabLst/>
              <a:defRPr sz="1800" b="0" i="0" u="none" strike="noStrike" kern="0" cap="none" spc="0" baseline="0">
                <a:solidFill>
                  <a:srgbClr val="000000"/>
                </a:solidFill>
                <a:uFillTx/>
              </a:defRPr>
            </a:pPr>
            <a:r>
              <a:rPr lang="en-US" sz="2718" b="1" i="0" u="none" strike="noStrike" kern="0" cap="none" spc="0" baseline="0">
                <a:solidFill>
                  <a:srgbClr val="3F3F3F"/>
                </a:solidFill>
                <a:uFillTx/>
                <a:latin typeface="Calibri"/>
                <a:ea typeface="Calibri"/>
                <a:cs typeface="Calibri"/>
              </a:rPr>
              <a:t>WARNING</a:t>
            </a:r>
            <a:r>
              <a:rPr lang="en-US" sz="2718" b="0" i="0" u="none" strike="noStrike" kern="0" cap="none" spc="0" baseline="0">
                <a:solidFill>
                  <a:srgbClr val="3F3F3F"/>
                </a:solidFill>
                <a:uFillTx/>
                <a:latin typeface="Calibri"/>
                <a:ea typeface="Calibri"/>
                <a:cs typeface="Calibri"/>
              </a:rPr>
              <a:t>:  This presentation and the concepts we discuss will not blow you away with life changing ideas.  It’s pretty much the anti-big data/real-time/threat intelligence metrics program. </a:t>
            </a:r>
            <a:endParaRPr lang="en-US"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90000"/>
              </a:lnSpc>
              <a:spcBef>
                <a:spcPts val="1100"/>
              </a:spcBef>
              <a:spcAft>
                <a:spcPts val="0"/>
              </a:spcAft>
              <a:buNone/>
              <a:tabLst/>
              <a:defRPr sz="1800" b="0" i="0" u="none" strike="noStrike" kern="0" cap="none" spc="0" baseline="0">
                <a:solidFill>
                  <a:srgbClr val="000000"/>
                </a:solidFill>
                <a:uFillTx/>
              </a:defRPr>
            </a:pPr>
            <a:endParaRPr lang="en-US" sz="2718" b="0" i="0" u="none" strike="noStrike" kern="0" cap="none" spc="0" baseline="0">
              <a:solidFill>
                <a:srgbClr val="3F3F3F"/>
              </a:solidFill>
              <a:uFillTx/>
              <a:latin typeface="Calibri"/>
              <a:ea typeface="Calibri"/>
              <a:cs typeface="Calibri"/>
            </a:endParaRPr>
          </a:p>
          <a:p>
            <a:pPr marL="0" marR="0" lvl="0" indent="0" algn="l" defTabSz="914400" rtl="0" fontAlgn="auto" hangingPunct="1">
              <a:lnSpc>
                <a:spcPct val="90000"/>
              </a:lnSpc>
              <a:spcBef>
                <a:spcPts val="1100"/>
              </a:spcBef>
              <a:spcAft>
                <a:spcPts val="0"/>
              </a:spcAft>
              <a:buNone/>
              <a:tabLst/>
              <a:defRPr sz="1800" b="0" i="0" u="none" strike="noStrike" kern="0" cap="none" spc="0" baseline="0">
                <a:solidFill>
                  <a:srgbClr val="000000"/>
                </a:solidFill>
                <a:uFillTx/>
              </a:defRPr>
            </a:pPr>
            <a:endParaRPr lang="en-US" sz="2135" b="0" i="0" u="none" strike="noStrike" kern="0" cap="none" spc="0" baseline="0">
              <a:solidFill>
                <a:srgbClr val="3F3F3F"/>
              </a:solidFill>
              <a:uFillTx/>
              <a:latin typeface="Calibri"/>
              <a:ea typeface="Calibri"/>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Google Shape;107;p10">
            <a:extLst>
              <a:ext uri="{FF2B5EF4-FFF2-40B4-BE49-F238E27FC236}">
                <a16:creationId xmlns:a16="http://schemas.microsoft.com/office/drawing/2014/main" id="{F3F8ADAE-22D6-47C7-8301-51378CCB4059}"/>
              </a:ext>
            </a:extLst>
          </p:cNvPr>
          <p:cNvSpPr/>
          <p:nvPr/>
        </p:nvSpPr>
        <p:spPr>
          <a:xfrm>
            <a:off x="728511" y="4813621"/>
            <a:ext cx="594360" cy="59436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758AA7"/>
          </a:solidFill>
          <a:ln cap="flat">
            <a:noFill/>
            <a:prstDash val="solid"/>
          </a:ln>
          <a:effectLst>
            <a:outerShdw dist="38096" dir="2700000" algn="tl">
              <a:srgbClr val="000000">
                <a:alpha val="40000"/>
              </a:srgbClr>
            </a:outerShdw>
          </a:effectLst>
        </p:spPr>
        <p:txBody>
          <a:bodyPr vert="horz" wrap="square" lIns="91421" tIns="45701" rIns="91421" bIns="45701"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588" b="0" i="0" u="none" strike="noStrike" kern="0" cap="none" spc="0" baseline="0">
              <a:solidFill>
                <a:srgbClr val="FFFFFF"/>
              </a:solidFill>
              <a:uFillTx/>
              <a:latin typeface="Calibri"/>
              <a:ea typeface="Calibri"/>
              <a:cs typeface="Calibri"/>
            </a:endParaRPr>
          </a:p>
        </p:txBody>
      </p:sp>
      <p:sp>
        <p:nvSpPr>
          <p:cNvPr id="3" name="Google Shape;108;p10">
            <a:extLst>
              <a:ext uri="{FF2B5EF4-FFF2-40B4-BE49-F238E27FC236}">
                <a16:creationId xmlns:a16="http://schemas.microsoft.com/office/drawing/2014/main" id="{0ABA43A2-AD68-4554-B2A4-919D3DE7AB72}"/>
              </a:ext>
            </a:extLst>
          </p:cNvPr>
          <p:cNvSpPr/>
          <p:nvPr/>
        </p:nvSpPr>
        <p:spPr>
          <a:xfrm>
            <a:off x="728511" y="3174339"/>
            <a:ext cx="594360" cy="59436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758AA7"/>
          </a:solidFill>
          <a:ln cap="flat">
            <a:noFill/>
            <a:prstDash val="solid"/>
          </a:ln>
          <a:effectLst>
            <a:outerShdw dist="38096" dir="2700000" algn="tl">
              <a:srgbClr val="000000">
                <a:alpha val="40000"/>
              </a:srgbClr>
            </a:outerShdw>
          </a:effectLst>
        </p:spPr>
        <p:txBody>
          <a:bodyPr vert="horz" wrap="square" lIns="91421" tIns="45701" rIns="91421" bIns="45701"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588" b="0" i="0" u="none" strike="noStrike" kern="0" cap="none" spc="0" baseline="0">
              <a:solidFill>
                <a:srgbClr val="FFFFFF"/>
              </a:solidFill>
              <a:uFillTx/>
              <a:latin typeface="Calibri"/>
              <a:ea typeface="Calibri"/>
              <a:cs typeface="Calibri"/>
            </a:endParaRPr>
          </a:p>
        </p:txBody>
      </p:sp>
      <p:sp>
        <p:nvSpPr>
          <p:cNvPr id="4" name="Google Shape;109;p10">
            <a:extLst>
              <a:ext uri="{FF2B5EF4-FFF2-40B4-BE49-F238E27FC236}">
                <a16:creationId xmlns:a16="http://schemas.microsoft.com/office/drawing/2014/main" id="{F04EA02B-7F6B-40ED-B320-5AE4BEE187D5}"/>
              </a:ext>
            </a:extLst>
          </p:cNvPr>
          <p:cNvSpPr/>
          <p:nvPr/>
        </p:nvSpPr>
        <p:spPr>
          <a:xfrm>
            <a:off x="739319" y="1470638"/>
            <a:ext cx="594360" cy="59436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758AA7"/>
          </a:solidFill>
          <a:ln cap="flat">
            <a:noFill/>
            <a:prstDash val="solid"/>
          </a:ln>
          <a:effectLst>
            <a:outerShdw dist="38096" dir="2700000" algn="tl">
              <a:srgbClr val="000000">
                <a:alpha val="40000"/>
              </a:srgbClr>
            </a:outerShdw>
          </a:effectLst>
        </p:spPr>
        <p:txBody>
          <a:bodyPr vert="horz" wrap="square" lIns="91421" tIns="45701" rIns="91421" bIns="45701"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588" b="0" i="0" u="none" strike="noStrike" kern="0" cap="none" spc="0" baseline="0">
              <a:solidFill>
                <a:srgbClr val="FFFFFF"/>
              </a:solidFill>
              <a:uFillTx/>
              <a:latin typeface="Calibri"/>
              <a:ea typeface="Calibri"/>
              <a:cs typeface="Calibri"/>
            </a:endParaRPr>
          </a:p>
        </p:txBody>
      </p:sp>
      <p:sp>
        <p:nvSpPr>
          <p:cNvPr id="5" name="Google Shape;110;p10">
            <a:extLst>
              <a:ext uri="{FF2B5EF4-FFF2-40B4-BE49-F238E27FC236}">
                <a16:creationId xmlns:a16="http://schemas.microsoft.com/office/drawing/2014/main" id="{C2FEB0EA-9130-4681-89AE-0D989E2731A3}"/>
              </a:ext>
            </a:extLst>
          </p:cNvPr>
          <p:cNvSpPr txBox="1">
            <a:spLocks noGrp="1"/>
          </p:cNvSpPr>
          <p:nvPr>
            <p:ph type="title"/>
          </p:nvPr>
        </p:nvSpPr>
        <p:spPr/>
        <p:txBody>
          <a:bodyPr lIns="66550" tIns="33247" rIns="66550" bIns="33247"/>
          <a:lstStyle/>
          <a:p>
            <a:pPr lvl="0"/>
            <a:r>
              <a:rPr lang="en-US" sz="2559" b="1"/>
              <a:t>The Challenge</a:t>
            </a:r>
          </a:p>
        </p:txBody>
      </p:sp>
      <p:sp>
        <p:nvSpPr>
          <p:cNvPr id="6" name="Google Shape;111;p10">
            <a:extLst>
              <a:ext uri="{FF2B5EF4-FFF2-40B4-BE49-F238E27FC236}">
                <a16:creationId xmlns:a16="http://schemas.microsoft.com/office/drawing/2014/main" id="{F367E718-A4E8-4253-92DD-4E88CAA77BDB}"/>
              </a:ext>
            </a:extLst>
          </p:cNvPr>
          <p:cNvSpPr txBox="1"/>
          <p:nvPr/>
        </p:nvSpPr>
        <p:spPr>
          <a:xfrm>
            <a:off x="6629400" y="6287021"/>
            <a:ext cx="2133596" cy="228600"/>
          </a:xfrm>
          <a:prstGeom prst="rect">
            <a:avLst/>
          </a:prstGeom>
          <a:noFill/>
          <a:ln cap="flat">
            <a:noFill/>
          </a:ln>
        </p:spPr>
        <p:txBody>
          <a:bodyPr vert="horz" wrap="square" lIns="66550" tIns="33247" rIns="66550" bIns="33247"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09A1B35-6561-4A72-B71A-8EC0F86167EF}" type="slidenum">
              <a:t>4</a:t>
            </a:fld>
            <a:endParaRPr lang="en-US" sz="960" b="0" i="0" u="none" strike="noStrike" kern="0" cap="none" spc="0" baseline="0">
              <a:solidFill>
                <a:srgbClr val="FFFFFF"/>
              </a:solidFill>
              <a:uFillTx/>
              <a:latin typeface="Calibri"/>
              <a:ea typeface="Calibri"/>
              <a:cs typeface="Calibri"/>
            </a:endParaRPr>
          </a:p>
        </p:txBody>
      </p:sp>
      <p:cxnSp>
        <p:nvCxnSpPr>
          <p:cNvPr id="7" name="Google Shape;112;p10">
            <a:extLst>
              <a:ext uri="{FF2B5EF4-FFF2-40B4-BE49-F238E27FC236}">
                <a16:creationId xmlns:a16="http://schemas.microsoft.com/office/drawing/2014/main" id="{5E4926AB-A879-4DCF-AEF9-DED8AC656B2E}"/>
              </a:ext>
            </a:extLst>
          </p:cNvPr>
          <p:cNvCxnSpPr/>
          <p:nvPr/>
        </p:nvCxnSpPr>
        <p:spPr>
          <a:xfrm rot="10800009" flipH="1">
            <a:off x="1720012" y="2872505"/>
            <a:ext cx="6459999" cy="7013"/>
          </a:xfrm>
          <a:prstGeom prst="straightConnector1">
            <a:avLst/>
          </a:prstGeom>
          <a:noFill/>
          <a:ln w="9528" cap="flat">
            <a:solidFill>
              <a:srgbClr val="4A7DBA"/>
            </a:solidFill>
            <a:prstDash val="solid"/>
            <a:round/>
          </a:ln>
        </p:spPr>
      </p:cxnSp>
      <p:cxnSp>
        <p:nvCxnSpPr>
          <p:cNvPr id="8" name="Google Shape;113;p10">
            <a:extLst>
              <a:ext uri="{FF2B5EF4-FFF2-40B4-BE49-F238E27FC236}">
                <a16:creationId xmlns:a16="http://schemas.microsoft.com/office/drawing/2014/main" id="{7117FEAA-4B3D-4EDE-BFBA-0BF113289F87}"/>
              </a:ext>
            </a:extLst>
          </p:cNvPr>
          <p:cNvCxnSpPr/>
          <p:nvPr/>
        </p:nvCxnSpPr>
        <p:spPr>
          <a:xfrm rot="10800009" flipH="1">
            <a:off x="1824484" y="4621707"/>
            <a:ext cx="6459998" cy="7023"/>
          </a:xfrm>
          <a:prstGeom prst="straightConnector1">
            <a:avLst/>
          </a:prstGeom>
          <a:noFill/>
          <a:ln w="9528" cap="flat">
            <a:solidFill>
              <a:srgbClr val="4A7DBA"/>
            </a:solidFill>
            <a:prstDash val="solid"/>
            <a:round/>
          </a:ln>
        </p:spPr>
      </p:cxnSp>
      <p:sp>
        <p:nvSpPr>
          <p:cNvPr id="9" name="Google Shape;114;p10">
            <a:extLst>
              <a:ext uri="{FF2B5EF4-FFF2-40B4-BE49-F238E27FC236}">
                <a16:creationId xmlns:a16="http://schemas.microsoft.com/office/drawing/2014/main" id="{2EB09E9D-3CAA-44D1-9821-1F87A1F1883E}"/>
              </a:ext>
            </a:extLst>
          </p:cNvPr>
          <p:cNvSpPr txBox="1"/>
          <p:nvPr/>
        </p:nvSpPr>
        <p:spPr>
          <a:xfrm>
            <a:off x="406469" y="3785213"/>
            <a:ext cx="1327900" cy="418319"/>
          </a:xfrm>
          <a:prstGeom prst="rect">
            <a:avLst/>
          </a:prstGeom>
          <a:noFill/>
          <a:ln cap="flat">
            <a:noFill/>
          </a:ln>
        </p:spPr>
        <p:txBody>
          <a:bodyPr vert="horz" wrap="square" lIns="91421" tIns="45701" rIns="91421" bIns="45701" anchor="t"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9" b="1" i="0" u="none" strike="noStrike" kern="0" cap="none" spc="0" baseline="0">
                <a:solidFill>
                  <a:srgbClr val="17365D"/>
                </a:solidFill>
                <a:uFillTx/>
                <a:latin typeface="Calibri"/>
                <a:ea typeface="Calibri"/>
                <a:cs typeface="Calibri"/>
              </a:rPr>
              <a:t>How We Addressed the Challenge</a:t>
            </a:r>
            <a:endParaRPr lang="en-US" sz="1400" b="0" i="0" u="none" strike="noStrike" kern="0" cap="none" spc="0" baseline="0">
              <a:solidFill>
                <a:srgbClr val="000000"/>
              </a:solidFill>
              <a:uFillTx/>
              <a:latin typeface="Arial"/>
              <a:ea typeface="Arial"/>
              <a:cs typeface="Arial"/>
            </a:endParaRPr>
          </a:p>
        </p:txBody>
      </p:sp>
      <p:sp>
        <p:nvSpPr>
          <p:cNvPr id="10" name="Google Shape;115;p10">
            <a:extLst>
              <a:ext uri="{FF2B5EF4-FFF2-40B4-BE49-F238E27FC236}">
                <a16:creationId xmlns:a16="http://schemas.microsoft.com/office/drawing/2014/main" id="{05574E2C-1BAC-474B-8C7C-F11272C5A358}"/>
              </a:ext>
            </a:extLst>
          </p:cNvPr>
          <p:cNvSpPr txBox="1"/>
          <p:nvPr/>
        </p:nvSpPr>
        <p:spPr>
          <a:xfrm>
            <a:off x="659776" y="2034165"/>
            <a:ext cx="821286" cy="255327"/>
          </a:xfrm>
          <a:prstGeom prst="rect">
            <a:avLst/>
          </a:prstGeom>
          <a:noFill/>
          <a:ln cap="flat">
            <a:noFill/>
          </a:ln>
        </p:spPr>
        <p:txBody>
          <a:bodyPr vert="horz" wrap="square" lIns="91421" tIns="45701" rIns="91421" bIns="45701" anchor="t"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9" b="1" i="0" u="none" strike="noStrike" kern="0" cap="none" spc="0" baseline="0">
                <a:solidFill>
                  <a:srgbClr val="17365D"/>
                </a:solidFill>
                <a:uFillTx/>
                <a:latin typeface="Calibri"/>
                <a:ea typeface="Calibri"/>
                <a:cs typeface="Calibri"/>
              </a:rPr>
              <a:t>Challenge</a:t>
            </a:r>
            <a:endParaRPr lang="en-US" sz="1400" b="0" i="0" u="none" strike="noStrike" kern="0" cap="none" spc="0" baseline="0">
              <a:solidFill>
                <a:srgbClr val="000000"/>
              </a:solidFill>
              <a:uFillTx/>
              <a:latin typeface="Arial"/>
              <a:ea typeface="Arial"/>
              <a:cs typeface="Arial"/>
            </a:endParaRPr>
          </a:p>
        </p:txBody>
      </p:sp>
      <p:sp>
        <p:nvSpPr>
          <p:cNvPr id="11" name="Google Shape;116;p10">
            <a:extLst>
              <a:ext uri="{FF2B5EF4-FFF2-40B4-BE49-F238E27FC236}">
                <a16:creationId xmlns:a16="http://schemas.microsoft.com/office/drawing/2014/main" id="{2286E632-A8CB-4A77-BAF5-5DAD9FE841A3}"/>
              </a:ext>
            </a:extLst>
          </p:cNvPr>
          <p:cNvSpPr txBox="1"/>
          <p:nvPr/>
        </p:nvSpPr>
        <p:spPr>
          <a:xfrm>
            <a:off x="474957" y="5490094"/>
            <a:ext cx="1190932" cy="418319"/>
          </a:xfrm>
          <a:prstGeom prst="rect">
            <a:avLst/>
          </a:prstGeom>
          <a:noFill/>
          <a:ln cap="flat">
            <a:noFill/>
          </a:ln>
        </p:spPr>
        <p:txBody>
          <a:bodyPr vert="horz" wrap="square" lIns="91421" tIns="45701" rIns="91421" bIns="45701" anchor="t"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9" b="1" i="0" u="none" strike="noStrike" kern="0" cap="none" spc="0" baseline="0">
                <a:solidFill>
                  <a:srgbClr val="17365D"/>
                </a:solidFill>
                <a:uFillTx/>
                <a:latin typeface="Calibri"/>
                <a:ea typeface="Calibri"/>
                <a:cs typeface="Calibri"/>
              </a:rPr>
              <a:t>Benefits of Approach</a:t>
            </a:r>
            <a:endParaRPr lang="en-US" sz="1400" b="0" i="0" u="none" strike="noStrike" kern="0" cap="none" spc="0" baseline="0">
              <a:solidFill>
                <a:srgbClr val="000000"/>
              </a:solidFill>
              <a:uFillTx/>
              <a:latin typeface="Arial"/>
              <a:ea typeface="Arial"/>
              <a:cs typeface="Arial"/>
            </a:endParaRPr>
          </a:p>
        </p:txBody>
      </p:sp>
      <p:pic>
        <p:nvPicPr>
          <p:cNvPr id="12" name="Google Shape;117;p10">
            <a:extLst>
              <a:ext uri="{FF2B5EF4-FFF2-40B4-BE49-F238E27FC236}">
                <a16:creationId xmlns:a16="http://schemas.microsoft.com/office/drawing/2014/main" id="{E0549A59-5D5E-4352-8422-FD9C41A32B05}"/>
              </a:ext>
            </a:extLst>
          </p:cNvPr>
          <p:cNvPicPr>
            <a:picLocks noChangeAspect="1"/>
          </p:cNvPicPr>
          <p:nvPr/>
        </p:nvPicPr>
        <p:blipFill>
          <a:blip r:embed="rId3">
            <a:alphaModFix/>
          </a:blip>
          <a:srcRect/>
          <a:stretch>
            <a:fillRect/>
          </a:stretch>
        </p:blipFill>
        <p:spPr>
          <a:xfrm>
            <a:off x="857615" y="3297637"/>
            <a:ext cx="342205" cy="342205"/>
          </a:xfrm>
          <a:prstGeom prst="rect">
            <a:avLst/>
          </a:prstGeom>
          <a:noFill/>
          <a:ln cap="flat">
            <a:noFill/>
          </a:ln>
        </p:spPr>
      </p:pic>
      <p:pic>
        <p:nvPicPr>
          <p:cNvPr id="13" name="Google Shape;118;p10">
            <a:extLst>
              <a:ext uri="{FF2B5EF4-FFF2-40B4-BE49-F238E27FC236}">
                <a16:creationId xmlns:a16="http://schemas.microsoft.com/office/drawing/2014/main" id="{DB53F5C0-B1FF-4CB2-BF4C-F6344F1A6655}"/>
              </a:ext>
            </a:extLst>
          </p:cNvPr>
          <p:cNvPicPr>
            <a:picLocks noChangeAspect="1"/>
          </p:cNvPicPr>
          <p:nvPr/>
        </p:nvPicPr>
        <p:blipFill>
          <a:blip r:embed="rId4">
            <a:alphaModFix/>
          </a:blip>
          <a:srcRect/>
          <a:stretch>
            <a:fillRect/>
          </a:stretch>
        </p:blipFill>
        <p:spPr>
          <a:xfrm>
            <a:off x="846094" y="4959010"/>
            <a:ext cx="359194" cy="359194"/>
          </a:xfrm>
          <a:prstGeom prst="rect">
            <a:avLst/>
          </a:prstGeom>
          <a:noFill/>
          <a:ln cap="flat">
            <a:noFill/>
          </a:ln>
        </p:spPr>
      </p:pic>
      <p:pic>
        <p:nvPicPr>
          <p:cNvPr id="14" name="Google Shape;119;p10">
            <a:extLst>
              <a:ext uri="{FF2B5EF4-FFF2-40B4-BE49-F238E27FC236}">
                <a16:creationId xmlns:a16="http://schemas.microsoft.com/office/drawing/2014/main" id="{7D786E4F-C8FC-4455-B370-05DFADA5F77E}"/>
              </a:ext>
            </a:extLst>
          </p:cNvPr>
          <p:cNvPicPr>
            <a:picLocks noChangeAspect="1"/>
          </p:cNvPicPr>
          <p:nvPr/>
        </p:nvPicPr>
        <p:blipFill>
          <a:blip r:embed="rId5">
            <a:alphaModFix/>
          </a:blip>
          <a:srcRect/>
          <a:stretch>
            <a:fillRect/>
          </a:stretch>
        </p:blipFill>
        <p:spPr>
          <a:xfrm>
            <a:off x="866366" y="1611090"/>
            <a:ext cx="320222" cy="320222"/>
          </a:xfrm>
          <a:prstGeom prst="rect">
            <a:avLst/>
          </a:prstGeom>
          <a:noFill/>
          <a:ln cap="flat">
            <a:noFill/>
          </a:ln>
        </p:spPr>
      </p:pic>
      <p:sp>
        <p:nvSpPr>
          <p:cNvPr id="15" name="Google Shape;120;p10">
            <a:extLst>
              <a:ext uri="{FF2B5EF4-FFF2-40B4-BE49-F238E27FC236}">
                <a16:creationId xmlns:a16="http://schemas.microsoft.com/office/drawing/2014/main" id="{04E3991C-17D2-4964-B37B-B9C6E617F0A2}"/>
              </a:ext>
            </a:extLst>
          </p:cNvPr>
          <p:cNvSpPr/>
          <p:nvPr/>
        </p:nvSpPr>
        <p:spPr>
          <a:xfrm>
            <a:off x="1670133" y="1107951"/>
            <a:ext cx="6876662" cy="1314139"/>
          </a:xfrm>
          <a:prstGeom prst="rect">
            <a:avLst/>
          </a:prstGeom>
          <a:noFill/>
          <a:ln cap="flat">
            <a:noFill/>
            <a:prstDash val="solid"/>
          </a:ln>
        </p:spPr>
        <p:txBody>
          <a:bodyPr vert="horz" wrap="square" lIns="91421" tIns="45701" rIns="91421" bIns="45701" anchor="t" anchorCtr="0" compatLnSpc="1">
            <a:noAutofit/>
          </a:bodyPr>
          <a:lstStyle/>
          <a:p>
            <a:pPr marL="252145" marR="0" lvl="0" indent="-252145" algn="l" defTabSz="914400" rtl="0" fontAlgn="auto" hangingPunct="1">
              <a:lnSpc>
                <a:spcPct val="100000"/>
              </a:lnSpc>
              <a:spcBef>
                <a:spcPts val="0"/>
              </a:spcBef>
              <a:spcAft>
                <a:spcPts val="0"/>
              </a:spcAft>
              <a:buClr>
                <a:srgbClr val="000000"/>
              </a:buClr>
              <a:buSzPts val="1588"/>
              <a:buFont typeface="Arial"/>
              <a:buChar char="•"/>
              <a:tabLst/>
              <a:defRPr sz="1800" b="0" i="0" u="none" strike="noStrike" kern="0" cap="none" spc="0" baseline="0">
                <a:solidFill>
                  <a:srgbClr val="000000"/>
                </a:solidFill>
                <a:uFillTx/>
              </a:defRPr>
            </a:pPr>
            <a:r>
              <a:rPr lang="en-US" sz="1588" b="0" i="0" u="none" strike="noStrike" kern="0" cap="none" spc="0" baseline="0">
                <a:solidFill>
                  <a:srgbClr val="000000"/>
                </a:solidFill>
                <a:uFillTx/>
                <a:latin typeface="Calibri"/>
                <a:ea typeface="Calibri"/>
                <a:cs typeface="Calibri"/>
              </a:rPr>
              <a:t>Traditional cybersecurity metrics programs are overloaded with streams of data that focus volume over value.</a:t>
            </a:r>
            <a:endParaRPr lang="en-US" sz="1400" b="0" i="0" u="none" strike="noStrike" kern="0" cap="none" spc="0" baseline="0">
              <a:solidFill>
                <a:srgbClr val="000000"/>
              </a:solidFill>
              <a:uFillTx/>
              <a:latin typeface="Arial"/>
              <a:ea typeface="Arial"/>
              <a:cs typeface="Arial"/>
            </a:endParaRPr>
          </a:p>
          <a:p>
            <a:pPr marL="252145" marR="0" lvl="0" indent="-151305"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588" b="0" i="0" u="none" strike="noStrike" kern="0" cap="none" spc="0" baseline="0">
              <a:solidFill>
                <a:srgbClr val="000000"/>
              </a:solidFill>
              <a:uFillTx/>
              <a:latin typeface="Calibri"/>
              <a:ea typeface="Calibri"/>
              <a:cs typeface="Calibri"/>
            </a:endParaRPr>
          </a:p>
          <a:p>
            <a:pPr marL="252145" marR="0" lvl="0" indent="-252145" algn="l" defTabSz="914400" rtl="0" fontAlgn="auto" hangingPunct="1">
              <a:lnSpc>
                <a:spcPct val="100000"/>
              </a:lnSpc>
              <a:spcBef>
                <a:spcPts val="0"/>
              </a:spcBef>
              <a:spcAft>
                <a:spcPts val="0"/>
              </a:spcAft>
              <a:buClr>
                <a:srgbClr val="000000"/>
              </a:buClr>
              <a:buSzPts val="1588"/>
              <a:buFont typeface="Arial"/>
              <a:buChar char="•"/>
              <a:tabLst/>
              <a:defRPr sz="1800" b="0" i="0" u="none" strike="noStrike" kern="0" cap="none" spc="0" baseline="0">
                <a:solidFill>
                  <a:srgbClr val="000000"/>
                </a:solidFill>
                <a:uFillTx/>
              </a:defRPr>
            </a:pPr>
            <a:r>
              <a:rPr lang="en-US" sz="1588" b="0" i="0" u="none" strike="noStrike" kern="0" cap="none" spc="0" baseline="0">
                <a:solidFill>
                  <a:srgbClr val="000000"/>
                </a:solidFill>
                <a:uFillTx/>
                <a:latin typeface="Calibri"/>
                <a:ea typeface="Calibri"/>
                <a:cs typeface="Calibri"/>
              </a:rPr>
              <a:t>Industry has developed tools to reflect this same desire and cater to a highly technical audience primarily focused on self-measurement. </a:t>
            </a:r>
            <a:endParaRPr lang="en-US" sz="1400" b="0" i="0" u="none" strike="noStrike" kern="0" cap="none" spc="0" baseline="0">
              <a:solidFill>
                <a:srgbClr val="000000"/>
              </a:solidFill>
              <a:uFillTx/>
              <a:latin typeface="Arial"/>
              <a:ea typeface="Arial"/>
              <a:cs typeface="Arial"/>
            </a:endParaRPr>
          </a:p>
        </p:txBody>
      </p:sp>
      <p:sp>
        <p:nvSpPr>
          <p:cNvPr id="16" name="Google Shape;121;p10">
            <a:extLst>
              <a:ext uri="{FF2B5EF4-FFF2-40B4-BE49-F238E27FC236}">
                <a16:creationId xmlns:a16="http://schemas.microsoft.com/office/drawing/2014/main" id="{2F98B69D-549F-44EA-B7CF-DCF2302A015B}"/>
              </a:ext>
            </a:extLst>
          </p:cNvPr>
          <p:cNvSpPr/>
          <p:nvPr/>
        </p:nvSpPr>
        <p:spPr>
          <a:xfrm>
            <a:off x="1654405" y="2877113"/>
            <a:ext cx="6892390" cy="1558503"/>
          </a:xfrm>
          <a:prstGeom prst="rect">
            <a:avLst/>
          </a:prstGeom>
          <a:noFill/>
          <a:ln cap="flat">
            <a:noFill/>
            <a:prstDash val="solid"/>
          </a:ln>
        </p:spPr>
        <p:txBody>
          <a:bodyPr vert="horz" wrap="square" lIns="91421" tIns="45701" rIns="91421" bIns="45701" anchor="t" anchorCtr="0" compatLnSpc="1">
            <a:noAutofit/>
          </a:bodyPr>
          <a:lstStyle/>
          <a:p>
            <a:pPr marL="252145" marR="0" lvl="0" indent="-252145" algn="l" defTabSz="914400" rtl="0" fontAlgn="auto" hangingPunct="1">
              <a:lnSpc>
                <a:spcPct val="100000"/>
              </a:lnSpc>
              <a:spcBef>
                <a:spcPts val="0"/>
              </a:spcBef>
              <a:spcAft>
                <a:spcPts val="0"/>
              </a:spcAft>
              <a:buClr>
                <a:srgbClr val="000000"/>
              </a:buClr>
              <a:buSzPts val="1588"/>
              <a:buFont typeface="Arial"/>
              <a:buChar char="•"/>
              <a:tabLst/>
              <a:defRPr sz="1800" b="0" i="0" u="none" strike="noStrike" kern="0" cap="none" spc="0" baseline="0">
                <a:solidFill>
                  <a:srgbClr val="000000"/>
                </a:solidFill>
                <a:uFillTx/>
              </a:defRPr>
            </a:pPr>
            <a:r>
              <a:rPr lang="en-US" sz="1588" b="0" i="0" u="none" strike="noStrike" kern="0" cap="none" spc="0" baseline="0">
                <a:solidFill>
                  <a:srgbClr val="000000"/>
                </a:solidFill>
                <a:uFillTx/>
                <a:latin typeface="Calibri"/>
                <a:ea typeface="Calibri"/>
                <a:cs typeface="Calibri"/>
              </a:rPr>
              <a:t>We are proposing a different approach which has been successful at Abt Associates that focuses on a metrics program for non-technical decision makers and risk owners.</a:t>
            </a:r>
            <a:endParaRPr lang="en-US" sz="1400" b="0" i="0" u="none" strike="noStrike" kern="0" cap="none" spc="0" baseline="0">
              <a:solidFill>
                <a:srgbClr val="000000"/>
              </a:solidFill>
              <a:uFillTx/>
              <a:latin typeface="Arial"/>
              <a:ea typeface="Arial"/>
              <a:cs typeface="Arial"/>
            </a:endParaRPr>
          </a:p>
          <a:p>
            <a:pPr marL="252145" marR="0" lvl="0" indent="-151305"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588" b="0" i="0" u="none" strike="noStrike" kern="0" cap="none" spc="0" baseline="0">
              <a:solidFill>
                <a:srgbClr val="000000"/>
              </a:solidFill>
              <a:uFillTx/>
              <a:latin typeface="Calibri"/>
              <a:ea typeface="Calibri"/>
              <a:cs typeface="Calibri"/>
            </a:endParaRPr>
          </a:p>
          <a:p>
            <a:pPr marL="252145" marR="0" lvl="0" indent="-252145" algn="l" defTabSz="914400" rtl="0" fontAlgn="auto" hangingPunct="1">
              <a:lnSpc>
                <a:spcPct val="100000"/>
              </a:lnSpc>
              <a:spcBef>
                <a:spcPts val="0"/>
              </a:spcBef>
              <a:spcAft>
                <a:spcPts val="0"/>
              </a:spcAft>
              <a:buClr>
                <a:srgbClr val="000000"/>
              </a:buClr>
              <a:buSzPts val="1588"/>
              <a:buFont typeface="Arial"/>
              <a:buChar char="•"/>
              <a:tabLst/>
              <a:defRPr sz="1800" b="0" i="0" u="none" strike="noStrike" kern="0" cap="none" spc="0" baseline="0">
                <a:solidFill>
                  <a:srgbClr val="000000"/>
                </a:solidFill>
                <a:uFillTx/>
              </a:defRPr>
            </a:pPr>
            <a:r>
              <a:rPr lang="en-US" sz="1588" b="0" i="0" u="none" strike="noStrike" kern="0" cap="none" spc="0" baseline="0">
                <a:solidFill>
                  <a:srgbClr val="000000"/>
                </a:solidFill>
                <a:uFillTx/>
                <a:latin typeface="Calibri"/>
                <a:ea typeface="Calibri"/>
                <a:cs typeface="Calibri"/>
              </a:rPr>
              <a:t>We use uncomplicated metrics that are focused on communicating risk and guiding investments.</a:t>
            </a:r>
            <a:endParaRPr lang="en-US" sz="1400" b="0" i="0" u="none" strike="noStrike" kern="0" cap="none" spc="0" baseline="0">
              <a:solidFill>
                <a:srgbClr val="000000"/>
              </a:solidFill>
              <a:uFillTx/>
              <a:latin typeface="Arial"/>
              <a:ea typeface="Arial"/>
              <a:cs typeface="Arial"/>
            </a:endParaRPr>
          </a:p>
        </p:txBody>
      </p:sp>
      <p:sp>
        <p:nvSpPr>
          <p:cNvPr id="17" name="Google Shape;122;p10">
            <a:extLst>
              <a:ext uri="{FF2B5EF4-FFF2-40B4-BE49-F238E27FC236}">
                <a16:creationId xmlns:a16="http://schemas.microsoft.com/office/drawing/2014/main" id="{5697F4AB-3C1F-4EDC-B4D8-49A1F572E7FE}"/>
              </a:ext>
            </a:extLst>
          </p:cNvPr>
          <p:cNvSpPr/>
          <p:nvPr/>
        </p:nvSpPr>
        <p:spPr>
          <a:xfrm>
            <a:off x="1654405" y="4628729"/>
            <a:ext cx="6892390" cy="1558503"/>
          </a:xfrm>
          <a:prstGeom prst="rect">
            <a:avLst/>
          </a:prstGeom>
          <a:noFill/>
          <a:ln cap="flat">
            <a:noFill/>
            <a:prstDash val="solid"/>
          </a:ln>
        </p:spPr>
        <p:txBody>
          <a:bodyPr vert="horz" wrap="square" lIns="91421" tIns="45701" rIns="91421" bIns="45701" anchor="t" anchorCtr="0" compatLnSpc="1">
            <a:noAutofit/>
          </a:bodyPr>
          <a:lstStyle/>
          <a:p>
            <a:pPr marL="252145" marR="0" lvl="0" indent="-252145" algn="l" defTabSz="914400" rtl="0" fontAlgn="auto" hangingPunct="1">
              <a:lnSpc>
                <a:spcPct val="100000"/>
              </a:lnSpc>
              <a:spcBef>
                <a:spcPts val="0"/>
              </a:spcBef>
              <a:spcAft>
                <a:spcPts val="0"/>
              </a:spcAft>
              <a:buClr>
                <a:srgbClr val="000000"/>
              </a:buClr>
              <a:buSzPts val="1588"/>
              <a:buFont typeface="Arial"/>
              <a:buChar char="•"/>
              <a:tabLst/>
              <a:defRPr sz="1800" b="0" i="0" u="none" strike="noStrike" kern="0" cap="none" spc="0" baseline="0">
                <a:solidFill>
                  <a:srgbClr val="000000"/>
                </a:solidFill>
                <a:uFillTx/>
              </a:defRPr>
            </a:pPr>
            <a:r>
              <a:rPr lang="en-US" sz="1588" b="0" i="0" u="none" strike="noStrike" kern="0" cap="none" spc="0" baseline="0">
                <a:solidFill>
                  <a:srgbClr val="000000"/>
                </a:solidFill>
                <a:uFillTx/>
                <a:latin typeface="Calibri"/>
                <a:ea typeface="Calibri"/>
                <a:cs typeface="Calibri"/>
              </a:rPr>
              <a:t>Benchmarked against industry</a:t>
            </a:r>
            <a:endParaRPr lang="en-US" sz="1400" b="0" i="0" u="none" strike="noStrike" kern="0" cap="none" spc="0" baseline="0">
              <a:solidFill>
                <a:srgbClr val="000000"/>
              </a:solidFill>
              <a:uFillTx/>
              <a:latin typeface="Arial"/>
              <a:ea typeface="Arial"/>
              <a:cs typeface="Arial"/>
            </a:endParaRPr>
          </a:p>
          <a:p>
            <a:pPr marL="252145" marR="0" lvl="0" indent="-252145" algn="l" defTabSz="914400" rtl="0" fontAlgn="auto" hangingPunct="1">
              <a:lnSpc>
                <a:spcPct val="100000"/>
              </a:lnSpc>
              <a:spcBef>
                <a:spcPts val="0"/>
              </a:spcBef>
              <a:spcAft>
                <a:spcPts val="0"/>
              </a:spcAft>
              <a:buClr>
                <a:srgbClr val="000000"/>
              </a:buClr>
              <a:buSzPts val="1588"/>
              <a:buFont typeface="Arial"/>
              <a:buChar char="•"/>
              <a:tabLst/>
              <a:defRPr sz="1800" b="0" i="0" u="none" strike="noStrike" kern="0" cap="none" spc="0" baseline="0">
                <a:solidFill>
                  <a:srgbClr val="000000"/>
                </a:solidFill>
                <a:uFillTx/>
              </a:defRPr>
            </a:pPr>
            <a:r>
              <a:rPr lang="en-US" sz="1588" b="0" i="0" u="none" strike="noStrike" kern="0" cap="none" spc="0" baseline="0">
                <a:solidFill>
                  <a:srgbClr val="000000"/>
                </a:solidFill>
                <a:uFillTx/>
                <a:latin typeface="Calibri"/>
                <a:ea typeface="Calibri"/>
                <a:cs typeface="Calibri"/>
              </a:rPr>
              <a:t>KPIs are Simple</a:t>
            </a:r>
            <a:endParaRPr lang="en-US" sz="1400" b="0" i="0" u="none" strike="noStrike" kern="0" cap="none" spc="0" baseline="0">
              <a:solidFill>
                <a:srgbClr val="000000"/>
              </a:solidFill>
              <a:uFillTx/>
              <a:latin typeface="Arial"/>
              <a:ea typeface="Arial"/>
              <a:cs typeface="Arial"/>
            </a:endParaRPr>
          </a:p>
          <a:p>
            <a:pPr marL="252145" marR="0" lvl="0" indent="-252145" algn="l" defTabSz="914400" rtl="0" fontAlgn="auto" hangingPunct="1">
              <a:lnSpc>
                <a:spcPct val="100000"/>
              </a:lnSpc>
              <a:spcBef>
                <a:spcPts val="0"/>
              </a:spcBef>
              <a:spcAft>
                <a:spcPts val="0"/>
              </a:spcAft>
              <a:buClr>
                <a:srgbClr val="000000"/>
              </a:buClr>
              <a:buSzPts val="1588"/>
              <a:buFont typeface="Arial"/>
              <a:buChar char="•"/>
              <a:tabLst/>
              <a:defRPr sz="1800" b="0" i="0" u="none" strike="noStrike" kern="0" cap="none" spc="0" baseline="0">
                <a:solidFill>
                  <a:srgbClr val="000000"/>
                </a:solidFill>
                <a:uFillTx/>
              </a:defRPr>
            </a:pPr>
            <a:r>
              <a:rPr lang="en-US" sz="1588" b="0" i="0" u="none" strike="noStrike" kern="0" cap="none" spc="0" baseline="0">
                <a:solidFill>
                  <a:srgbClr val="000000"/>
                </a:solidFill>
                <a:uFillTx/>
                <a:latin typeface="Calibri"/>
                <a:ea typeface="Calibri"/>
                <a:cs typeface="Calibri"/>
              </a:rPr>
              <a:t>Maturity Grades are Assigned</a:t>
            </a:r>
            <a:endParaRPr lang="en-US" sz="1400" b="0" i="0" u="none" strike="noStrike" kern="0" cap="none" spc="0" baseline="0">
              <a:solidFill>
                <a:srgbClr val="000000"/>
              </a:solidFill>
              <a:uFillTx/>
              <a:latin typeface="Arial"/>
              <a:ea typeface="Arial"/>
              <a:cs typeface="Arial"/>
            </a:endParaRPr>
          </a:p>
          <a:p>
            <a:pPr marL="252145" marR="0" lvl="0" indent="-252145" algn="l" defTabSz="914400" rtl="0" fontAlgn="auto" hangingPunct="1">
              <a:lnSpc>
                <a:spcPct val="100000"/>
              </a:lnSpc>
              <a:spcBef>
                <a:spcPts val="0"/>
              </a:spcBef>
              <a:spcAft>
                <a:spcPts val="0"/>
              </a:spcAft>
              <a:buClr>
                <a:srgbClr val="000000"/>
              </a:buClr>
              <a:buSzPts val="1588"/>
              <a:buFont typeface="Arial"/>
              <a:buChar char="•"/>
              <a:tabLst/>
              <a:defRPr sz="1800" b="0" i="0" u="none" strike="noStrike" kern="0" cap="none" spc="0" baseline="0">
                <a:solidFill>
                  <a:srgbClr val="000000"/>
                </a:solidFill>
                <a:uFillTx/>
              </a:defRPr>
            </a:pPr>
            <a:r>
              <a:rPr lang="en-US" sz="1588" b="0" i="0" u="none" strike="noStrike" kern="0" cap="none" spc="0" baseline="0">
                <a:solidFill>
                  <a:srgbClr val="000000"/>
                </a:solidFill>
                <a:uFillTx/>
                <a:latin typeface="Calibri"/>
                <a:ea typeface="Calibri"/>
                <a:cs typeface="Calibri"/>
              </a:rPr>
              <a:t>Change Over Time</a:t>
            </a:r>
            <a:endParaRPr lang="en-US" sz="1400" b="0" i="0" u="none" strike="noStrike" kern="0" cap="none" spc="0" baseline="0">
              <a:solidFill>
                <a:srgbClr val="000000"/>
              </a:solidFill>
              <a:uFillTx/>
              <a:latin typeface="Arial"/>
              <a:ea typeface="Arial"/>
              <a:cs typeface="Arial"/>
            </a:endParaRPr>
          </a:p>
          <a:p>
            <a:pPr marL="252145" marR="0" lvl="0" indent="-252145" algn="l" defTabSz="914400" rtl="0" fontAlgn="auto" hangingPunct="1">
              <a:lnSpc>
                <a:spcPct val="100000"/>
              </a:lnSpc>
              <a:spcBef>
                <a:spcPts val="0"/>
              </a:spcBef>
              <a:spcAft>
                <a:spcPts val="0"/>
              </a:spcAft>
              <a:buClr>
                <a:srgbClr val="000000"/>
              </a:buClr>
              <a:buSzPts val="1588"/>
              <a:buFont typeface="Arial"/>
              <a:buChar char="•"/>
              <a:tabLst/>
              <a:defRPr sz="1800" b="0" i="0" u="none" strike="noStrike" kern="0" cap="none" spc="0" baseline="0">
                <a:solidFill>
                  <a:srgbClr val="000000"/>
                </a:solidFill>
                <a:uFillTx/>
              </a:defRPr>
            </a:pPr>
            <a:r>
              <a:rPr lang="en-US" sz="1588" b="0" i="0" u="none" strike="noStrike" kern="0" cap="none" spc="0" baseline="0">
                <a:solidFill>
                  <a:srgbClr val="000000"/>
                </a:solidFill>
                <a:uFillTx/>
                <a:latin typeface="Calibri"/>
                <a:ea typeface="Calibri"/>
                <a:cs typeface="Calibri"/>
              </a:rPr>
              <a:t>Actionable </a:t>
            </a:r>
            <a:endParaRPr lang="en-US"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588" b="0" i="0" u="none" strike="noStrike" kern="0" cap="none" spc="0" baseline="0">
              <a:solidFill>
                <a:srgbClr val="000000"/>
              </a:solidFill>
              <a:uFillTx/>
              <a:latin typeface="Calibri"/>
              <a:ea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Google Shape;129;p11">
            <a:extLst>
              <a:ext uri="{FF2B5EF4-FFF2-40B4-BE49-F238E27FC236}">
                <a16:creationId xmlns:a16="http://schemas.microsoft.com/office/drawing/2014/main" id="{CA63A6E6-865E-4E7F-A879-FC5F2892025B}"/>
              </a:ext>
            </a:extLst>
          </p:cNvPr>
          <p:cNvSpPr txBox="1">
            <a:spLocks noGrp="1"/>
          </p:cNvSpPr>
          <p:nvPr>
            <p:ph type="title"/>
          </p:nvPr>
        </p:nvSpPr>
        <p:spPr/>
        <p:txBody>
          <a:bodyPr/>
          <a:lstStyle/>
          <a:p>
            <a:pPr lvl="0"/>
            <a:r>
              <a:rPr lang="en-US" sz="3600" b="1"/>
              <a:t>The Approach</a:t>
            </a:r>
          </a:p>
        </p:txBody>
      </p:sp>
      <p:sp>
        <p:nvSpPr>
          <p:cNvPr id="3" name="Google Shape;130;p11">
            <a:extLst>
              <a:ext uri="{FF2B5EF4-FFF2-40B4-BE49-F238E27FC236}">
                <a16:creationId xmlns:a16="http://schemas.microsoft.com/office/drawing/2014/main" id="{25230933-FAC7-4DA0-9533-FAF1A094E58F}"/>
              </a:ext>
            </a:extLst>
          </p:cNvPr>
          <p:cNvSpPr txBox="1"/>
          <p:nvPr/>
        </p:nvSpPr>
        <p:spPr>
          <a:xfrm>
            <a:off x="6629400" y="6287021"/>
            <a:ext cx="2133596" cy="228600"/>
          </a:xfrm>
          <a:prstGeom prst="rect">
            <a:avLst/>
          </a:prstGeom>
          <a:noFill/>
          <a:ln cap="flat">
            <a:noFill/>
          </a:ln>
        </p:spPr>
        <p:txBody>
          <a:bodyPr vert="horz" wrap="square" lIns="91421" tIns="45701" rIns="91421" bIns="45701"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7131BFF-6196-466C-9854-6522D95DBAAE}" type="slidenum">
              <a:t>5</a:t>
            </a:fld>
            <a:endParaRPr lang="en-US" sz="1200" b="0" i="0" u="none" strike="noStrike" kern="0" cap="none" spc="0" baseline="0">
              <a:solidFill>
                <a:srgbClr val="244061"/>
              </a:solidFill>
              <a:uFillTx/>
              <a:latin typeface="Calibri"/>
              <a:ea typeface="Calibri"/>
              <a:cs typeface="Calibri"/>
            </a:endParaRPr>
          </a:p>
        </p:txBody>
      </p:sp>
      <p:sp>
        <p:nvSpPr>
          <p:cNvPr id="4" name="Google Shape;131;p11">
            <a:extLst>
              <a:ext uri="{FF2B5EF4-FFF2-40B4-BE49-F238E27FC236}">
                <a16:creationId xmlns:a16="http://schemas.microsoft.com/office/drawing/2014/main" id="{BD37E59D-64BB-4E6F-943B-C26468DA3B6E}"/>
              </a:ext>
            </a:extLst>
          </p:cNvPr>
          <p:cNvSpPr/>
          <p:nvPr/>
        </p:nvSpPr>
        <p:spPr>
          <a:xfrm>
            <a:off x="1756946" y="4367777"/>
            <a:ext cx="1007129" cy="673757"/>
          </a:xfrm>
          <a:custGeom>
            <a:avLst/>
            <a:gdLst>
              <a:gd name="f0" fmla="val w"/>
              <a:gd name="f1" fmla="val h"/>
              <a:gd name="f2" fmla="val 0"/>
              <a:gd name="f3" fmla="val 278"/>
              <a:gd name="f4" fmla="val 186"/>
              <a:gd name="f5" fmla="val 221"/>
              <a:gd name="f6" fmla="val 18"/>
              <a:gd name="f7" fmla="val 247"/>
              <a:gd name="f8" fmla="val 82"/>
              <a:gd name="f9" fmla="val 215"/>
              <a:gd name="f10" fmla="val 96"/>
              <a:gd name="f11" fmla="val 198"/>
              <a:gd name="f12" fmla="val 145"/>
              <a:gd name="f13" fmla="val 36"/>
              <a:gd name="f14" fmla="val 141"/>
              <a:gd name="f15" fmla="val 137"/>
              <a:gd name="f16" fmla="val 121"/>
              <a:gd name="f17" fmla="val 42"/>
              <a:gd name="f18" fmla="val 119"/>
              <a:gd name="f19" fmla="val 109"/>
              <a:gd name="f20" fmla="val 45"/>
              <a:gd name="f21" fmla="val 101"/>
              <a:gd name="f22" fmla="val 97"/>
              <a:gd name="f23" fmla="val 94"/>
              <a:gd name="f24" fmla="val 91"/>
              <a:gd name="f25" fmla="val 43"/>
              <a:gd name="f26" fmla="val 89"/>
              <a:gd name="f27" fmla="val 88"/>
              <a:gd name="f28" fmla="val 40"/>
              <a:gd name="f29" fmla="val 39"/>
              <a:gd name="f30" fmla="val 35"/>
              <a:gd name="f31" fmla="val 92"/>
              <a:gd name="f32" fmla="val 32"/>
              <a:gd name="f33" fmla="val 31"/>
              <a:gd name="f34" fmla="val 108"/>
              <a:gd name="f35" fmla="val 24"/>
              <a:gd name="f36" fmla="val 10"/>
              <a:gd name="f37" fmla="val 149"/>
              <a:gd name="f38" fmla="val 9"/>
              <a:gd name="f39" fmla="val 158"/>
              <a:gd name="f40" fmla="val 214"/>
              <a:gd name="f41" fmla="val 17"/>
              <a:gd name="f42" fmla="val 244"/>
              <a:gd name="f43" fmla="val 243"/>
              <a:gd name="f44" fmla="val 242"/>
              <a:gd name="f45" fmla="val 241"/>
              <a:gd name="f46" fmla="val 231"/>
              <a:gd name="f47" fmla="val 5"/>
              <a:gd name="f48" fmla="val 229"/>
              <a:gd name="f49" fmla="val 227"/>
              <a:gd name="f50" fmla="val 7"/>
              <a:gd name="f51" fmla="val 8"/>
              <a:gd name="f52" fmla="val 226"/>
              <a:gd name="f53" fmla="val 12"/>
              <a:gd name="f54" fmla="val 14"/>
              <a:gd name="f55" fmla="val 253"/>
              <a:gd name="f56" fmla="val 255"/>
              <a:gd name="f57" fmla="val 85"/>
              <a:gd name="f58" fmla="val 259"/>
              <a:gd name="f59" fmla="val 87"/>
              <a:gd name="f60" fmla="val 263"/>
              <a:gd name="f61" fmla="val 86"/>
              <a:gd name="f62" fmla="val 273"/>
              <a:gd name="f63" fmla="val 81"/>
              <a:gd name="f64" fmla="val 275"/>
              <a:gd name="f65" fmla="val 276"/>
              <a:gd name="f66" fmla="val 79"/>
              <a:gd name="f67" fmla="val 277"/>
              <a:gd name="f68" fmla="val 78"/>
              <a:gd name="f69" fmla="val 76"/>
              <a:gd name="f70" fmla="val 74"/>
              <a:gd name="f71" fmla="val 72"/>
              <a:gd name="f72" fmla="val 251"/>
              <a:gd name="f73" fmla="val 4"/>
              <a:gd name="f74" fmla="val 249"/>
              <a:gd name="f75" fmla="val 2"/>
              <a:gd name="f76" fmla="val 93"/>
              <a:gd name="f77" fmla="val 95"/>
              <a:gd name="f78" fmla="val 98"/>
              <a:gd name="f79" fmla="val 3"/>
              <a:gd name="f80" fmla="val 99"/>
              <a:gd name="f81" fmla="val 100"/>
              <a:gd name="f82" fmla="val 6"/>
              <a:gd name="f83" fmla="val 22"/>
              <a:gd name="f84" fmla="val 102"/>
              <a:gd name="f85" fmla="val 25"/>
              <a:gd name="f86" fmla="val 26"/>
              <a:gd name="f87" fmla="val 19"/>
              <a:gd name="f88" fmla="val 15"/>
              <a:gd name="f89" fmla="val 30"/>
              <a:gd name="f90" fmla="val 13"/>
              <a:gd name="f91" fmla="val 28"/>
              <a:gd name="f92" fmla="val 27"/>
              <a:gd name="f93" fmla="val 11"/>
              <a:gd name="f94" fmla="val 114"/>
              <a:gd name="f95" fmla="val 160"/>
              <a:gd name="f96" fmla="val 112"/>
              <a:gd name="f97" fmla="val 156"/>
              <a:gd name="f98" fmla="val 110"/>
              <a:gd name="f99" fmla="val 154"/>
              <a:gd name="f100" fmla="val 105"/>
              <a:gd name="f101" fmla="val 150"/>
              <a:gd name="f102" fmla="val 90"/>
              <a:gd name="f103" fmla="val 162"/>
              <a:gd name="f104" fmla="val 163"/>
              <a:gd name="f105" fmla="val 168"/>
              <a:gd name="f106" fmla="val 176"/>
              <a:gd name="f107" fmla="val 182"/>
              <a:gd name="f108" fmla="val 183"/>
              <a:gd name="f109" fmla="val 185"/>
              <a:gd name="f110" fmla="val 184"/>
              <a:gd name="f111" fmla="val 181"/>
              <a:gd name="f112" fmla="val 172"/>
              <a:gd name="f113" fmla="val 111"/>
              <a:gd name="f114" fmla="val 169"/>
              <a:gd name="f115" fmla="val 166"/>
              <a:gd name="f116" fmla="val 115"/>
              <a:gd name="f117" fmla="val 60"/>
              <a:gd name="f118" fmla="val 56"/>
              <a:gd name="f119" fmla="val 161"/>
              <a:gd name="f120" fmla="val 57"/>
              <a:gd name="f121" fmla="val 165"/>
              <a:gd name="f122" fmla="val 63"/>
              <a:gd name="f123" fmla="val 170"/>
              <a:gd name="f124" fmla="val 68"/>
              <a:gd name="f125" fmla="val 173"/>
              <a:gd name="f126" fmla="val 73"/>
              <a:gd name="f127" fmla="val 77"/>
              <a:gd name="f128" fmla="val 152"/>
              <a:gd name="f129" fmla="val 144"/>
              <a:gd name="f130" fmla="val 138"/>
              <a:gd name="f131" fmla="val 84"/>
              <a:gd name="f132" fmla="val 133"/>
              <a:gd name="f133" fmla="val 134"/>
              <a:gd name="f134" fmla="val 139"/>
              <a:gd name="f135" fmla="val 67"/>
              <a:gd name="f136" fmla="val 147"/>
              <a:gd name="f137" fmla="val 66"/>
              <a:gd name="f138" fmla="val 148"/>
              <a:gd name="f139" fmla="val 41"/>
              <a:gd name="f140" fmla="val 38"/>
              <a:gd name="f141" fmla="val 142"/>
              <a:gd name="f142" fmla="val 47"/>
              <a:gd name="f143" fmla="val 52"/>
              <a:gd name="f144" fmla="val 155"/>
              <a:gd name="f145" fmla="val 71"/>
              <a:gd name="f146" fmla="val 130"/>
              <a:gd name="f147" fmla="val 127"/>
              <a:gd name="f148" fmla="val 124"/>
              <a:gd name="f149" fmla="val 122"/>
              <a:gd name="f150" fmla="val 120"/>
              <a:gd name="f151" fmla="val 69"/>
              <a:gd name="f152" fmla="val 118"/>
              <a:gd name="f153" fmla="val 65"/>
              <a:gd name="f154" fmla="val 55"/>
              <a:gd name="f155" fmla="val 48"/>
              <a:gd name="f156" fmla="val 128"/>
              <a:gd name="f157" fmla="val 129"/>
              <a:gd name="f158" fmla="val 131"/>
              <a:gd name="f159" fmla="val 113"/>
              <a:gd name="f160" fmla="val 58"/>
              <a:gd name="f161" fmla="val 106"/>
              <a:gd name="f162" fmla="val 50"/>
              <a:gd name="f163" fmla="val 107"/>
              <a:gd name="f164" fmla="val 21"/>
              <a:gd name="f165" fmla="val 123"/>
              <a:gd name="f166" fmla="val 126"/>
              <a:gd name="f167" fmla="val 23"/>
              <a:gd name="f168" fmla="val 29"/>
              <a:gd name="f169" fmla="val 34"/>
              <a:gd name="f170" fmla="val 132"/>
              <a:gd name="f171" fmla="val 211"/>
              <a:gd name="f172" fmla="val 116"/>
              <a:gd name="f173" fmla="val 216"/>
              <a:gd name="f174" fmla="val 209"/>
              <a:gd name="f175" fmla="val 204"/>
              <a:gd name="f176" fmla="val 178"/>
              <a:gd name="f177" fmla="val 140"/>
              <a:gd name="f178" fmla="val 44"/>
              <a:gd name="f179" fmla="val 46"/>
              <a:gd name="f180" fmla="val 49"/>
              <a:gd name="f181" fmla="val 51"/>
              <a:gd name="f182" fmla="val 37"/>
              <a:gd name="f183" fmla="val 54"/>
              <a:gd name="f184" fmla="val 59"/>
              <a:gd name="f185" fmla="val 62"/>
              <a:gd name="f186" fmla="val 103"/>
              <a:gd name="f187" fmla="val 61"/>
              <a:gd name="f188" fmla="val 70"/>
              <a:gd name="f189" fmla="val 117"/>
              <a:gd name="f190" fmla="val 80"/>
              <a:gd name="f191" fmla="val 135"/>
              <a:gd name="f192" fmla="val 104"/>
              <a:gd name="f193" fmla="val 167"/>
              <a:gd name="f194" fmla="val 171"/>
              <a:gd name="f195" fmla="val 125"/>
              <a:gd name="f196" fmla="val 174"/>
              <a:gd name="f197" fmla="val 143"/>
              <a:gd name="f198" fmla="val 159"/>
              <a:gd name="f199" fmla="val 136"/>
              <a:gd name="f200" fmla="val 151"/>
              <a:gd name="f201" fmla="val 153"/>
              <a:gd name="f202" fmla="val 146"/>
              <a:gd name="f203" fmla="val 175"/>
              <a:gd name="f204" fmla="val 177"/>
              <a:gd name="f205" fmla="val 179"/>
              <a:gd name="f206" fmla="val 188"/>
              <a:gd name="f207" fmla="val 191"/>
              <a:gd name="f208" fmla="val 193"/>
              <a:gd name="f209" fmla="val 194"/>
              <a:gd name="f210" fmla="val 192"/>
              <a:gd name="f211" fmla="val 189"/>
              <a:gd name="f212" fmla="val 164"/>
              <a:gd name="f213" fmla="val 195"/>
              <a:gd name="f214" fmla="val 200"/>
              <a:gd name="f215" fmla="val 206"/>
              <a:gd name="f216" fmla="*/ f0 1 278"/>
              <a:gd name="f217" fmla="*/ f1 1 186"/>
              <a:gd name="f218" fmla="val f2"/>
              <a:gd name="f219" fmla="val f3"/>
              <a:gd name="f220" fmla="val f4"/>
              <a:gd name="f221" fmla="+- f220 0 f218"/>
              <a:gd name="f222" fmla="+- f219 0 f218"/>
              <a:gd name="f223" fmla="*/ f222 1 278"/>
              <a:gd name="f224" fmla="*/ f221 1 186"/>
              <a:gd name="f225" fmla="*/ f218 1 f223"/>
              <a:gd name="f226" fmla="*/ f219 1 f223"/>
              <a:gd name="f227" fmla="*/ f218 1 f224"/>
              <a:gd name="f228" fmla="*/ f220 1 f224"/>
              <a:gd name="f229" fmla="*/ f225 f216 1"/>
              <a:gd name="f230" fmla="*/ f226 f216 1"/>
              <a:gd name="f231" fmla="*/ f228 f217 1"/>
              <a:gd name="f232" fmla="*/ f227 f217 1"/>
            </a:gdLst>
            <a:ahLst/>
            <a:cxnLst>
              <a:cxn ang="3cd4">
                <a:pos x="hc" y="t"/>
              </a:cxn>
              <a:cxn ang="0">
                <a:pos x="r" y="vc"/>
              </a:cxn>
              <a:cxn ang="cd4">
                <a:pos x="hc" y="b"/>
              </a:cxn>
              <a:cxn ang="cd2">
                <a:pos x="l" y="vc"/>
              </a:cxn>
            </a:cxnLst>
            <a:rect l="f229" t="f232" r="f230" b="f231"/>
            <a:pathLst>
              <a:path w="278" h="186">
                <a:moveTo>
                  <a:pt x="f5" y="f6"/>
                </a:moveTo>
                <a:cubicBezTo>
                  <a:pt x="f7" y="f8"/>
                  <a:pt x="f7" y="f8"/>
                  <a:pt x="f7" y="f8"/>
                </a:cubicBezTo>
                <a:cubicBezTo>
                  <a:pt x="f9" y="f10"/>
                  <a:pt x="f9" y="f10"/>
                  <a:pt x="f9" y="f10"/>
                </a:cubicBezTo>
                <a:cubicBezTo>
                  <a:pt x="f11" y="f8"/>
                  <a:pt x="f12" y="f13"/>
                  <a:pt x="f14" y="f13"/>
                </a:cubicBezTo>
                <a:cubicBezTo>
                  <a:pt x="f15" y="f13"/>
                  <a:pt x="f16" y="f17"/>
                  <a:pt x="f18" y="f17"/>
                </a:cubicBezTo>
                <a:cubicBezTo>
                  <a:pt x="f18" y="f17"/>
                  <a:pt x="f19" y="f20"/>
                  <a:pt x="f21" y="f20"/>
                </a:cubicBezTo>
                <a:cubicBezTo>
                  <a:pt x="f22" y="f20"/>
                  <a:pt x="f23" y="f20"/>
                  <a:pt x="f24" y="f25"/>
                </a:cubicBezTo>
                <a:cubicBezTo>
                  <a:pt x="f26" y="f17"/>
                  <a:pt x="f27" y="f28"/>
                  <a:pt x="f27" y="f29"/>
                </a:cubicBezTo>
                <a:cubicBezTo>
                  <a:pt x="f26" y="f30"/>
                  <a:pt x="f31" y="f32"/>
                  <a:pt x="f23" y="f33"/>
                </a:cubicBezTo>
                <a:cubicBezTo>
                  <a:pt x="f34" y="f35"/>
                  <a:pt x="f12" y="f36"/>
                  <a:pt x="f37" y="f38"/>
                </a:cubicBezTo>
                <a:cubicBezTo>
                  <a:pt x="f37" y="f38"/>
                  <a:pt x="f37" y="f38"/>
                  <a:pt x="f37" y="f38"/>
                </a:cubicBezTo>
                <a:cubicBezTo>
                  <a:pt x="f39" y="f38"/>
                  <a:pt x="f40" y="f41"/>
                  <a:pt x="f5" y="f6"/>
                </a:cubicBezTo>
                <a:close/>
                <a:moveTo>
                  <a:pt x="f42" y="f2"/>
                </a:moveTo>
                <a:cubicBezTo>
                  <a:pt x="f43" y="f2"/>
                  <a:pt x="f44" y="f2"/>
                  <a:pt x="f45" y="f2"/>
                </a:cubicBezTo>
                <a:cubicBezTo>
                  <a:pt x="f46" y="f47"/>
                  <a:pt x="f46" y="f47"/>
                  <a:pt x="f46" y="f47"/>
                </a:cubicBezTo>
                <a:cubicBezTo>
                  <a:pt x="f48" y="f47"/>
                  <a:pt x="f49" y="f50"/>
                  <a:pt x="f49" y="f51"/>
                </a:cubicBezTo>
                <a:cubicBezTo>
                  <a:pt x="f52" y="f36"/>
                  <a:pt x="f52" y="f53"/>
                  <a:pt x="f52" y="f54"/>
                </a:cubicBezTo>
                <a:cubicBezTo>
                  <a:pt x="f55" y="f8"/>
                  <a:pt x="f55" y="f8"/>
                  <a:pt x="f55" y="f8"/>
                </a:cubicBezTo>
                <a:cubicBezTo>
                  <a:pt x="f56" y="f57"/>
                  <a:pt x="f58" y="f59"/>
                  <a:pt x="f60" y="f61"/>
                </a:cubicBezTo>
                <a:cubicBezTo>
                  <a:pt x="f62" y="f63"/>
                  <a:pt x="f62" y="f63"/>
                  <a:pt x="f62" y="f63"/>
                </a:cubicBezTo>
                <a:cubicBezTo>
                  <a:pt x="f64" y="f63"/>
                  <a:pt x="f65" y="f66"/>
                  <a:pt x="f67" y="f68"/>
                </a:cubicBezTo>
                <a:cubicBezTo>
                  <a:pt x="f3" y="f69"/>
                  <a:pt x="f3" y="f70"/>
                  <a:pt x="f67" y="f71"/>
                </a:cubicBezTo>
                <a:cubicBezTo>
                  <a:pt x="f72" y="f73"/>
                  <a:pt x="f72" y="f73"/>
                  <a:pt x="f72" y="f73"/>
                </a:cubicBezTo>
                <a:cubicBezTo>
                  <a:pt x="f74" y="f75"/>
                  <a:pt x="f7" y="f2"/>
                  <a:pt x="f42" y="f2"/>
                </a:cubicBezTo>
                <a:close/>
                <a:moveTo>
                  <a:pt x="f2" y="f76"/>
                </a:moveTo>
                <a:cubicBezTo>
                  <a:pt x="f2" y="f77"/>
                  <a:pt x="f2" y="f10"/>
                  <a:pt x="f75" y="f78"/>
                </a:cubicBezTo>
                <a:cubicBezTo>
                  <a:pt x="f79" y="f80"/>
                  <a:pt x="f47" y="f81"/>
                  <a:pt x="f82" y="f81"/>
                </a:cubicBezTo>
                <a:cubicBezTo>
                  <a:pt x="f6" y="f21"/>
                  <a:pt x="f6" y="f21"/>
                  <a:pt x="f6" y="f21"/>
                </a:cubicBezTo>
                <a:cubicBezTo>
                  <a:pt x="f83" y="f84"/>
                  <a:pt x="f85" y="f78"/>
                  <a:pt x="f86" y="f77"/>
                </a:cubicBezTo>
                <a:cubicBezTo>
                  <a:pt x="f33" y="f87"/>
                  <a:pt x="f33" y="f87"/>
                  <a:pt x="f33" y="f87"/>
                </a:cubicBezTo>
                <a:cubicBezTo>
                  <a:pt x="f33" y="f41"/>
                  <a:pt x="f33" y="f88"/>
                  <a:pt x="f89" y="f90"/>
                </a:cubicBezTo>
                <a:cubicBezTo>
                  <a:pt x="f91" y="f53"/>
                  <a:pt x="f92" y="f93"/>
                  <a:pt x="f85" y="f93"/>
                </a:cubicBezTo>
                <a:cubicBezTo>
                  <a:pt x="f90" y="f36"/>
                  <a:pt x="f90" y="f36"/>
                  <a:pt x="f90" y="f36"/>
                </a:cubicBezTo>
                <a:cubicBezTo>
                  <a:pt x="f90" y="f36"/>
                  <a:pt x="f90" y="f36"/>
                  <a:pt x="f90" y="f36"/>
                </a:cubicBezTo>
                <a:cubicBezTo>
                  <a:pt x="f38" y="f36"/>
                  <a:pt x="f82" y="f90"/>
                  <a:pt x="f82" y="f41"/>
                </a:cubicBezTo>
                <a:lnTo>
                  <a:pt x="f2" y="f76"/>
                </a:lnTo>
                <a:close/>
                <a:moveTo>
                  <a:pt x="f94" y="f95"/>
                </a:moveTo>
                <a:cubicBezTo>
                  <a:pt x="f94" y="f39"/>
                  <a:pt x="f96" y="f97"/>
                  <a:pt x="f98" y="f99"/>
                </a:cubicBezTo>
                <a:cubicBezTo>
                  <a:pt x="f100" y="f101"/>
                  <a:pt x="f81" y="f101"/>
                  <a:pt x="f10" y="f97"/>
                </a:cubicBezTo>
                <a:cubicBezTo>
                  <a:pt x="f102" y="f103"/>
                  <a:pt x="f102" y="f103"/>
                  <a:pt x="f102" y="f103"/>
                </a:cubicBezTo>
                <a:cubicBezTo>
                  <a:pt x="f102" y="f104"/>
                  <a:pt x="f102" y="f104"/>
                  <a:pt x="f102" y="f104"/>
                </a:cubicBezTo>
                <a:cubicBezTo>
                  <a:pt x="f57" y="f105"/>
                  <a:pt x="f57" y="f105"/>
                  <a:pt x="f57" y="f105"/>
                </a:cubicBezTo>
                <a:cubicBezTo>
                  <a:pt x="f66" y="f106"/>
                  <a:pt x="f57" y="f107"/>
                  <a:pt x="f59" y="f108"/>
                </a:cubicBezTo>
                <a:cubicBezTo>
                  <a:pt x="f26" y="f109"/>
                  <a:pt x="f24" y="f4"/>
                  <a:pt x="f76" y="f4"/>
                </a:cubicBezTo>
                <a:cubicBezTo>
                  <a:pt x="f10" y="f4"/>
                  <a:pt x="f80" y="f110"/>
                  <a:pt x="f21" y="f111"/>
                </a:cubicBezTo>
                <a:cubicBezTo>
                  <a:pt x="f19" y="f112"/>
                  <a:pt x="f19" y="f112"/>
                  <a:pt x="f19" y="f112"/>
                </a:cubicBezTo>
                <a:cubicBezTo>
                  <a:pt x="f19" y="f112"/>
                  <a:pt x="f19" y="f112"/>
                  <a:pt x="f19" y="f112"/>
                </a:cubicBezTo>
                <a:cubicBezTo>
                  <a:pt x="f113" y="f114"/>
                  <a:pt x="f113" y="f114"/>
                  <a:pt x="f113" y="f114"/>
                </a:cubicBezTo>
                <a:cubicBezTo>
                  <a:pt x="f94" y="f115"/>
                  <a:pt x="f116" y="f104"/>
                  <a:pt x="f94" y="f95"/>
                </a:cubicBezTo>
                <a:close/>
                <a:moveTo>
                  <a:pt x="f117" y="f97"/>
                </a:moveTo>
                <a:cubicBezTo>
                  <a:pt x="f118" y="f119"/>
                  <a:pt x="f120" y="f121"/>
                  <a:pt x="f122" y="f123"/>
                </a:cubicBezTo>
                <a:cubicBezTo>
                  <a:pt x="f124" y="f125"/>
                  <a:pt x="f126" y="f125"/>
                  <a:pt x="f127" y="f105"/>
                </a:cubicBezTo>
                <a:cubicBezTo>
                  <a:pt x="f102" y="f128"/>
                  <a:pt x="f102" y="f128"/>
                  <a:pt x="f102" y="f128"/>
                </a:cubicBezTo>
                <a:cubicBezTo>
                  <a:pt x="f10" y="f129"/>
                  <a:pt x="f24" y="f130"/>
                  <a:pt x="f26" y="f15"/>
                </a:cubicBezTo>
                <a:cubicBezTo>
                  <a:pt x="f131" y="f132"/>
                  <a:pt x="f66" y="f133"/>
                  <a:pt x="f70" y="f134"/>
                </a:cubicBezTo>
                <a:cubicBezTo>
                  <a:pt x="f135" y="f136"/>
                  <a:pt x="f135" y="f136"/>
                  <a:pt x="f135" y="f136"/>
                </a:cubicBezTo>
                <a:cubicBezTo>
                  <a:pt x="f135" y="f136"/>
                  <a:pt x="f135" y="f136"/>
                  <a:pt x="f135" y="f136"/>
                </a:cubicBezTo>
                <a:cubicBezTo>
                  <a:pt x="f137" y="f138"/>
                  <a:pt x="f137" y="f138"/>
                  <a:pt x="f137" y="f138"/>
                </a:cubicBezTo>
                <a:lnTo>
                  <a:pt x="f117" y="f97"/>
                </a:lnTo>
                <a:close/>
                <a:moveTo>
                  <a:pt x="f139" y="f15"/>
                </a:moveTo>
                <a:cubicBezTo>
                  <a:pt x="f29" y="f134"/>
                  <a:pt x="f140" y="f141"/>
                  <a:pt x="f140" y="f12"/>
                </a:cubicBezTo>
                <a:cubicBezTo>
                  <a:pt x="f29" y="f136"/>
                  <a:pt x="f28" y="f101"/>
                  <a:pt x="f25" y="f128"/>
                </a:cubicBezTo>
                <a:cubicBezTo>
                  <a:pt x="f142" y="f97"/>
                  <a:pt x="f143" y="f144"/>
                  <a:pt x="f120" y="f101"/>
                </a:cubicBezTo>
                <a:cubicBezTo>
                  <a:pt x="f145" y="f132"/>
                  <a:pt x="f145" y="f132"/>
                  <a:pt x="f145" y="f132"/>
                </a:cubicBezTo>
                <a:cubicBezTo>
                  <a:pt x="f126" y="f146"/>
                  <a:pt x="f70" y="f147"/>
                  <a:pt x="f70" y="f148"/>
                </a:cubicBezTo>
                <a:cubicBezTo>
                  <a:pt x="f126" y="f149"/>
                  <a:pt x="f71" y="f150"/>
                  <a:pt x="f151" y="f152"/>
                </a:cubicBezTo>
                <a:cubicBezTo>
                  <a:pt x="f153" y="f94"/>
                  <a:pt x="f117" y="f94"/>
                  <a:pt x="f154" y="f150"/>
                </a:cubicBezTo>
                <a:cubicBezTo>
                  <a:pt x="f155" y="f156"/>
                  <a:pt x="f155" y="f156"/>
                  <a:pt x="f155" y="f156"/>
                </a:cubicBezTo>
                <a:cubicBezTo>
                  <a:pt x="f155" y="f156"/>
                  <a:pt x="f155" y="f156"/>
                  <a:pt x="f155" y="f156"/>
                </a:cubicBezTo>
                <a:cubicBezTo>
                  <a:pt x="f142" y="f157"/>
                  <a:pt x="f142" y="f157"/>
                  <a:pt x="f142" y="f157"/>
                </a:cubicBezTo>
                <a:lnTo>
                  <a:pt x="f139" y="f15"/>
                </a:lnTo>
                <a:close/>
                <a:moveTo>
                  <a:pt x="f140" y="f158"/>
                </a:moveTo>
                <a:cubicBezTo>
                  <a:pt x="f143" y="f159"/>
                  <a:pt x="f143" y="f159"/>
                  <a:pt x="f143" y="f159"/>
                </a:cubicBezTo>
                <a:cubicBezTo>
                  <a:pt x="f160" y="f161"/>
                  <a:pt x="f143" y="f81"/>
                  <a:pt x="f162" y="f80"/>
                </a:cubicBezTo>
                <a:cubicBezTo>
                  <a:pt x="f20" y="f77"/>
                  <a:pt x="f28" y="f77"/>
                  <a:pt x="f13" y="f81"/>
                </a:cubicBezTo>
                <a:cubicBezTo>
                  <a:pt x="f33" y="f163"/>
                  <a:pt x="f33" y="f163"/>
                  <a:pt x="f33" y="f163"/>
                </a:cubicBezTo>
                <a:cubicBezTo>
                  <a:pt x="f33" y="f163"/>
                  <a:pt x="f33" y="f163"/>
                  <a:pt x="f33" y="f163"/>
                </a:cubicBezTo>
                <a:cubicBezTo>
                  <a:pt x="f33" y="f34"/>
                  <a:pt x="f33" y="f34"/>
                  <a:pt x="f33" y="f34"/>
                </a:cubicBezTo>
                <a:cubicBezTo>
                  <a:pt x="f35" y="f116"/>
                  <a:pt x="f35" y="f116"/>
                  <a:pt x="f35" y="f116"/>
                </a:cubicBezTo>
                <a:cubicBezTo>
                  <a:pt x="f83" y="f152"/>
                  <a:pt x="f164" y="f16"/>
                  <a:pt x="f164" y="f165"/>
                </a:cubicBezTo>
                <a:cubicBezTo>
                  <a:pt x="f164" y="f166"/>
                  <a:pt x="f167" y="f156"/>
                  <a:pt x="f35" y="f157"/>
                </a:cubicBezTo>
                <a:cubicBezTo>
                  <a:pt x="f86" y="f158"/>
                  <a:pt x="f168" y="f132"/>
                  <a:pt x="f32" y="f132"/>
                </a:cubicBezTo>
                <a:cubicBezTo>
                  <a:pt x="f169" y="f132"/>
                  <a:pt x="f13" y="f170"/>
                  <a:pt x="f140" y="f158"/>
                </a:cubicBezTo>
                <a:close/>
                <a:moveTo>
                  <a:pt x="f171" y="f172"/>
                </a:moveTo>
                <a:cubicBezTo>
                  <a:pt x="f40" y="f96"/>
                  <a:pt x="f173" y="f161"/>
                  <a:pt x="f174" y="f21"/>
                </a:cubicBezTo>
                <a:cubicBezTo>
                  <a:pt x="f175" y="f10"/>
                  <a:pt x="f175" y="f10"/>
                  <a:pt x="f175" y="f10"/>
                </a:cubicBezTo>
                <a:cubicBezTo>
                  <a:pt x="f176" y="f126"/>
                  <a:pt x="f136" y="f142"/>
                  <a:pt x="f177" y="f25"/>
                </a:cubicBezTo>
                <a:cubicBezTo>
                  <a:pt x="f15" y="f178"/>
                  <a:pt x="f156" y="f179"/>
                  <a:pt x="f16" y="f180"/>
                </a:cubicBezTo>
                <a:cubicBezTo>
                  <a:pt x="f16" y="f180"/>
                  <a:pt x="f16" y="f180"/>
                  <a:pt x="f16" y="f180"/>
                </a:cubicBezTo>
                <a:cubicBezTo>
                  <a:pt x="f16" y="f180"/>
                  <a:pt x="f98" y="f143"/>
                  <a:pt x="f21" y="f143"/>
                </a:cubicBezTo>
                <a:cubicBezTo>
                  <a:pt x="f77" y="f143"/>
                  <a:pt x="f24" y="f181"/>
                  <a:pt x="f27" y="f180"/>
                </a:cubicBezTo>
                <a:cubicBezTo>
                  <a:pt x="f8" y="f20"/>
                  <a:pt x="f8" y="f139"/>
                  <a:pt x="f8" y="f140"/>
                </a:cubicBezTo>
                <a:cubicBezTo>
                  <a:pt x="f8" y="f32"/>
                  <a:pt x="f59" y="f92"/>
                  <a:pt x="f24" y="f85"/>
                </a:cubicBezTo>
                <a:cubicBezTo>
                  <a:pt x="f140" y="f87"/>
                  <a:pt x="f140" y="f87"/>
                  <a:pt x="f140" y="f87"/>
                </a:cubicBezTo>
                <a:cubicBezTo>
                  <a:pt x="f32" y="f77"/>
                  <a:pt x="f32" y="f77"/>
                  <a:pt x="f32" y="f77"/>
                </a:cubicBezTo>
                <a:cubicBezTo>
                  <a:pt x="f182" y="f102"/>
                  <a:pt x="f139" y="f26"/>
                  <a:pt x="f178" y="f26"/>
                </a:cubicBezTo>
                <a:cubicBezTo>
                  <a:pt x="f155" y="f26"/>
                  <a:pt x="f181" y="f24"/>
                  <a:pt x="f183" y="f76"/>
                </a:cubicBezTo>
                <a:cubicBezTo>
                  <a:pt x="f184" y="f78"/>
                  <a:pt x="f185" y="f186"/>
                  <a:pt x="f187" y="f19"/>
                </a:cubicBezTo>
                <a:cubicBezTo>
                  <a:pt x="f153" y="f34"/>
                  <a:pt x="f188" y="f19"/>
                  <a:pt x="f70" y="f159"/>
                </a:cubicBezTo>
                <a:cubicBezTo>
                  <a:pt x="f66" y="f189"/>
                  <a:pt x="f63" y="f149"/>
                  <a:pt x="f190" y="f156"/>
                </a:cubicBezTo>
                <a:cubicBezTo>
                  <a:pt x="f57" y="f147"/>
                  <a:pt x="f26" y="f157"/>
                  <a:pt x="f76" y="f170"/>
                </a:cubicBezTo>
                <a:cubicBezTo>
                  <a:pt x="f22" y="f191"/>
                  <a:pt x="f81" y="f177"/>
                  <a:pt x="f81" y="f12"/>
                </a:cubicBezTo>
                <a:cubicBezTo>
                  <a:pt x="f192" y="f129"/>
                  <a:pt x="f19" y="f12"/>
                  <a:pt x="f94" y="f37"/>
                </a:cubicBezTo>
                <a:cubicBezTo>
                  <a:pt x="f150" y="f99"/>
                  <a:pt x="f149" y="f95"/>
                  <a:pt x="f150" y="f193"/>
                </a:cubicBezTo>
                <a:cubicBezTo>
                  <a:pt x="f148" y="f194"/>
                  <a:pt x="f148" y="f194"/>
                  <a:pt x="f148" y="f194"/>
                </a:cubicBezTo>
                <a:cubicBezTo>
                  <a:pt x="f195" y="f194"/>
                  <a:pt x="f195" y="f194"/>
                  <a:pt x="f195" y="f112"/>
                </a:cubicBezTo>
                <a:cubicBezTo>
                  <a:pt x="f166" y="f112"/>
                  <a:pt x="f166" y="f112"/>
                  <a:pt x="f166" y="f112"/>
                </a:cubicBezTo>
                <a:cubicBezTo>
                  <a:pt x="f147" y="f125"/>
                  <a:pt x="f157" y="f196"/>
                  <a:pt x="f158" y="f196"/>
                </a:cubicBezTo>
                <a:cubicBezTo>
                  <a:pt x="f133" y="f196"/>
                  <a:pt x="f15" y="f194"/>
                  <a:pt x="f130" y="f123"/>
                </a:cubicBezTo>
                <a:cubicBezTo>
                  <a:pt x="f14" y="f115"/>
                  <a:pt x="f197" y="f104"/>
                  <a:pt x="f134" y="f198"/>
                </a:cubicBezTo>
                <a:cubicBezTo>
                  <a:pt x="f134" y="f39"/>
                  <a:pt x="f134" y="f39"/>
                  <a:pt x="f134" y="f39"/>
                </a:cubicBezTo>
                <a:cubicBezTo>
                  <a:pt x="f172" y="f130"/>
                  <a:pt x="f172" y="f130"/>
                  <a:pt x="f172" y="f130"/>
                </a:cubicBezTo>
                <a:cubicBezTo>
                  <a:pt x="f116" y="f130"/>
                  <a:pt x="f94" y="f15"/>
                  <a:pt x="f94" y="f199"/>
                </a:cubicBezTo>
                <a:cubicBezTo>
                  <a:pt x="f94" y="f191"/>
                  <a:pt x="f94" y="f133"/>
                  <a:pt x="f116" y="f132"/>
                </a:cubicBezTo>
                <a:cubicBezTo>
                  <a:pt x="f172" y="f158"/>
                  <a:pt x="f18" y="f158"/>
                  <a:pt x="f150" y="f132"/>
                </a:cubicBezTo>
                <a:cubicBezTo>
                  <a:pt x="f200" y="f198"/>
                  <a:pt x="f200" y="f198"/>
                  <a:pt x="f200" y="f198"/>
                </a:cubicBezTo>
                <a:cubicBezTo>
                  <a:pt x="f201" y="f95"/>
                  <a:pt x="f144" y="f95"/>
                  <a:pt x="f97" y="f95"/>
                </a:cubicBezTo>
                <a:cubicBezTo>
                  <a:pt x="f198" y="f95"/>
                  <a:pt x="f103" y="f198"/>
                  <a:pt x="f121" y="f97"/>
                </a:cubicBezTo>
                <a:cubicBezTo>
                  <a:pt x="f193" y="f201"/>
                  <a:pt x="f105" y="f200"/>
                  <a:pt x="f193" y="f138"/>
                </a:cubicBezTo>
                <a:cubicBezTo>
                  <a:pt x="f193" y="f202"/>
                  <a:pt x="f121" y="f197"/>
                  <a:pt x="f104" y="f14"/>
                </a:cubicBezTo>
                <a:cubicBezTo>
                  <a:pt x="f198" y="f130"/>
                  <a:pt x="f198" y="f130"/>
                  <a:pt x="f198" y="f130"/>
                </a:cubicBezTo>
                <a:cubicBezTo>
                  <a:pt x="f198" y="f130"/>
                  <a:pt x="f198" y="f130"/>
                  <a:pt x="f198" y="f130"/>
                </a:cubicBezTo>
                <a:cubicBezTo>
                  <a:pt x="f141" y="f148"/>
                  <a:pt x="f141" y="f148"/>
                  <a:pt x="f141" y="f148"/>
                </a:cubicBezTo>
                <a:cubicBezTo>
                  <a:pt x="f14" y="f165"/>
                  <a:pt x="f14" y="f149"/>
                  <a:pt x="f14" y="f16"/>
                </a:cubicBezTo>
                <a:cubicBezTo>
                  <a:pt x="f14" y="f150"/>
                  <a:pt x="f14" y="f18"/>
                  <a:pt x="f14" y="f18"/>
                </a:cubicBezTo>
                <a:cubicBezTo>
                  <a:pt x="f197" y="f189"/>
                  <a:pt x="f12" y="f189"/>
                  <a:pt x="f136" y="f152"/>
                </a:cubicBezTo>
                <a:cubicBezTo>
                  <a:pt x="f203" y="f14"/>
                  <a:pt x="f203" y="f14"/>
                  <a:pt x="f203" y="f14"/>
                </a:cubicBezTo>
                <a:cubicBezTo>
                  <a:pt x="f204" y="f197"/>
                  <a:pt x="f205" y="f197"/>
                  <a:pt x="f111" y="f197"/>
                </a:cubicBezTo>
                <a:cubicBezTo>
                  <a:pt x="f109" y="f197"/>
                  <a:pt x="f206" y="f141"/>
                  <a:pt x="f207" y="f130"/>
                </a:cubicBezTo>
                <a:cubicBezTo>
                  <a:pt x="f208" y="f199"/>
                  <a:pt x="f209" y="f132"/>
                  <a:pt x="f209" y="f158"/>
                </a:cubicBezTo>
                <a:cubicBezTo>
                  <a:pt x="f208" y="f156"/>
                  <a:pt x="f210" y="f166"/>
                  <a:pt x="f211" y="f165"/>
                </a:cubicBezTo>
                <a:cubicBezTo>
                  <a:pt x="f111" y="f189"/>
                  <a:pt x="f111" y="f189"/>
                  <a:pt x="f111" y="f189"/>
                </a:cubicBezTo>
                <a:cubicBezTo>
                  <a:pt x="f111" y="f189"/>
                  <a:pt x="f111" y="f189"/>
                  <a:pt x="f111" y="f189"/>
                </a:cubicBezTo>
                <a:cubicBezTo>
                  <a:pt x="f115" y="f100"/>
                  <a:pt x="f115" y="f100"/>
                  <a:pt x="f115" y="f100"/>
                </a:cubicBezTo>
                <a:cubicBezTo>
                  <a:pt x="f121" y="f186"/>
                  <a:pt x="f212" y="f21"/>
                  <a:pt x="f115" y="f80"/>
                </a:cubicBezTo>
                <a:cubicBezTo>
                  <a:pt x="f193" y="f78"/>
                  <a:pt x="f114" y="f78"/>
                  <a:pt x="f194" y="f80"/>
                </a:cubicBezTo>
                <a:cubicBezTo>
                  <a:pt x="f213" y="f152"/>
                  <a:pt x="f213" y="f152"/>
                  <a:pt x="f213" y="f152"/>
                </a:cubicBezTo>
                <a:cubicBezTo>
                  <a:pt x="f214" y="f149"/>
                  <a:pt x="f215" y="f16"/>
                  <a:pt x="f171" y="f172"/>
                </a:cubicBezTo>
                <a:close/>
              </a:path>
            </a:pathLst>
          </a:custGeom>
          <a:solidFill>
            <a:srgbClr val="FFFFFF"/>
          </a:solidFill>
          <a:ln cap="flat">
            <a:noFill/>
            <a:prstDash val="solid"/>
          </a:ln>
        </p:spPr>
        <p:txBody>
          <a:bodyPr vert="horz" wrap="square" lIns="80677" tIns="40325" rIns="80677" bIns="40325"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588" b="0" i="0" u="none" strike="noStrike" kern="0" cap="none" spc="0" baseline="0">
              <a:solidFill>
                <a:srgbClr val="000000"/>
              </a:solidFill>
              <a:uFillTx/>
              <a:latin typeface="Calibri"/>
              <a:ea typeface="Calibri"/>
              <a:cs typeface="Calibri"/>
            </a:endParaRPr>
          </a:p>
        </p:txBody>
      </p:sp>
      <p:sp>
        <p:nvSpPr>
          <p:cNvPr id="5" name="Google Shape;132;p11">
            <a:extLst>
              <a:ext uri="{FF2B5EF4-FFF2-40B4-BE49-F238E27FC236}">
                <a16:creationId xmlns:a16="http://schemas.microsoft.com/office/drawing/2014/main" id="{8055F044-1982-48F3-8753-1943428A0EBC}"/>
              </a:ext>
            </a:extLst>
          </p:cNvPr>
          <p:cNvSpPr/>
          <p:nvPr/>
        </p:nvSpPr>
        <p:spPr>
          <a:xfrm>
            <a:off x="1804568" y="2056567"/>
            <a:ext cx="868460" cy="728383"/>
          </a:xfrm>
          <a:custGeom>
            <a:avLst/>
            <a:gdLst>
              <a:gd name="f0" fmla="val 180"/>
              <a:gd name="f1" fmla="val w"/>
              <a:gd name="f2" fmla="val h"/>
              <a:gd name="f3" fmla="val 0"/>
              <a:gd name="f4" fmla="val 240"/>
              <a:gd name="f5" fmla="val 201"/>
              <a:gd name="f6" fmla="val 32"/>
              <a:gd name="f7" fmla="val 164"/>
              <a:gd name="f8" fmla="val 110"/>
              <a:gd name="f9" fmla="val 105"/>
              <a:gd name="f10" fmla="val 36"/>
              <a:gd name="f11" fmla="val 102"/>
              <a:gd name="f12" fmla="val 40"/>
              <a:gd name="f13" fmla="val 53"/>
              <a:gd name="f14" fmla="val 58"/>
              <a:gd name="f15" fmla="val 61"/>
              <a:gd name="f16" fmla="val 168"/>
              <a:gd name="f17" fmla="val 172"/>
              <a:gd name="f18" fmla="val 88"/>
              <a:gd name="f19" fmla="val 83"/>
              <a:gd name="f20" fmla="val 84"/>
              <a:gd name="f21" fmla="val 80"/>
              <a:gd name="f22" fmla="val 86"/>
              <a:gd name="f23" fmla="val 91"/>
              <a:gd name="f24" fmla="val 101"/>
              <a:gd name="f25" fmla="val 106"/>
              <a:gd name="f26" fmla="val 109"/>
              <a:gd name="f27" fmla="val 136"/>
              <a:gd name="f28" fmla="val 66"/>
              <a:gd name="f29" fmla="val 132"/>
              <a:gd name="f30" fmla="val 128"/>
              <a:gd name="f31" fmla="val 70"/>
              <a:gd name="f32" fmla="val 74"/>
              <a:gd name="f33" fmla="val 149"/>
              <a:gd name="f34" fmla="val 154"/>
              <a:gd name="f35" fmla="val 157"/>
              <a:gd name="f36" fmla="val 184"/>
              <a:gd name="f37" fmla="val 49"/>
              <a:gd name="f38" fmla="val 177"/>
              <a:gd name="f39" fmla="val 57"/>
              <a:gd name="f40" fmla="val 198"/>
              <a:gd name="f41" fmla="val 202"/>
              <a:gd name="f42" fmla="val 206"/>
              <a:gd name="f43" fmla="val 81"/>
              <a:gd name="f44" fmla="val 87"/>
              <a:gd name="f45" fmla="val 71"/>
              <a:gd name="f46" fmla="val 135"/>
              <a:gd name="f47" fmla="val 179"/>
              <a:gd name="f48" fmla="val 27"/>
              <a:gd name="f49" fmla="val 183"/>
              <a:gd name="f50" fmla="val 35"/>
              <a:gd name="f51" fmla="val 11"/>
              <a:gd name="f52" fmla="val 169"/>
              <a:gd name="f53" fmla="val 10"/>
              <a:gd name="f54" fmla="val 174"/>
              <a:gd name="f55" fmla="val 18"/>
              <a:gd name="f56" fmla="val 131"/>
              <a:gd name="f57" fmla="val 43"/>
              <a:gd name="f58" fmla="val 34"/>
              <a:gd name="f59" fmla="val 187"/>
              <a:gd name="f60" fmla="val 216"/>
              <a:gd name="f61" fmla="val 173"/>
              <a:gd name="f62" fmla="val 182"/>
              <a:gd name="f63" fmla="val 19"/>
              <a:gd name="f64" fmla="val 25"/>
              <a:gd name="f65" fmla="val 28"/>
              <a:gd name="f66" fmla="val 14"/>
              <a:gd name="f67" fmla="val 9"/>
              <a:gd name="f68" fmla="val 193"/>
              <a:gd name="f69" fmla="*/ f1 1 240"/>
              <a:gd name="f70" fmla="*/ f2 1 201"/>
              <a:gd name="f71" fmla="val f3"/>
              <a:gd name="f72" fmla="val f4"/>
              <a:gd name="f73" fmla="val f5"/>
              <a:gd name="f74" fmla="+- f73 0 f71"/>
              <a:gd name="f75" fmla="+- f72 0 f71"/>
              <a:gd name="f76" fmla="*/ f75 1 240"/>
              <a:gd name="f77" fmla="*/ f74 1 201"/>
              <a:gd name="f78" fmla="*/ f71 1 f76"/>
              <a:gd name="f79" fmla="*/ f72 1 f76"/>
              <a:gd name="f80" fmla="*/ f71 1 f77"/>
              <a:gd name="f81" fmla="*/ f73 1 f77"/>
              <a:gd name="f82" fmla="*/ f78 f69 1"/>
              <a:gd name="f83" fmla="*/ f79 f69 1"/>
              <a:gd name="f84" fmla="*/ f81 f70 1"/>
              <a:gd name="f85" fmla="*/ f80 f70 1"/>
            </a:gdLst>
            <a:ahLst/>
            <a:cxnLst>
              <a:cxn ang="3cd4">
                <a:pos x="hc" y="t"/>
              </a:cxn>
              <a:cxn ang="0">
                <a:pos x="r" y="vc"/>
              </a:cxn>
              <a:cxn ang="cd4">
                <a:pos x="hc" y="b"/>
              </a:cxn>
              <a:cxn ang="cd2">
                <a:pos x="l" y="vc"/>
              </a:cxn>
            </a:cxnLst>
            <a:rect l="f82" t="f85" r="f83" b="f84"/>
            <a:pathLst>
              <a:path w="240" h="201">
                <a:moveTo>
                  <a:pt x="f6" y="f7"/>
                </a:moveTo>
                <a:cubicBezTo>
                  <a:pt x="f6" y="f8"/>
                  <a:pt x="f6" y="f8"/>
                  <a:pt x="f6" y="f8"/>
                </a:cubicBezTo>
                <a:cubicBezTo>
                  <a:pt x="f6" y="f9"/>
                  <a:pt x="f10" y="f11"/>
                  <a:pt x="f12" y="f11"/>
                </a:cubicBezTo>
                <a:cubicBezTo>
                  <a:pt x="f13" y="f11"/>
                  <a:pt x="f13" y="f11"/>
                  <a:pt x="f13" y="f11"/>
                </a:cubicBezTo>
                <a:cubicBezTo>
                  <a:pt x="f14" y="f11"/>
                  <a:pt x="f15" y="f9"/>
                  <a:pt x="f15" y="f8"/>
                </a:cubicBezTo>
                <a:cubicBezTo>
                  <a:pt x="f15" y="f7"/>
                  <a:pt x="f15" y="f7"/>
                  <a:pt x="f15" y="f7"/>
                </a:cubicBezTo>
                <a:cubicBezTo>
                  <a:pt x="f15" y="f16"/>
                  <a:pt x="f14" y="f17"/>
                  <a:pt x="f13" y="f17"/>
                </a:cubicBezTo>
                <a:cubicBezTo>
                  <a:pt x="f12" y="f17"/>
                  <a:pt x="f12" y="f17"/>
                  <a:pt x="f12" y="f17"/>
                </a:cubicBezTo>
                <a:cubicBezTo>
                  <a:pt x="f10" y="f17"/>
                  <a:pt x="f6" y="f16"/>
                  <a:pt x="f6" y="f7"/>
                </a:cubicBezTo>
                <a:close/>
                <a:moveTo>
                  <a:pt x="f18" y="f19"/>
                </a:moveTo>
                <a:cubicBezTo>
                  <a:pt x="f20" y="f19"/>
                  <a:pt x="f21" y="f22"/>
                  <a:pt x="f21" y="f23"/>
                </a:cubicBezTo>
                <a:cubicBezTo>
                  <a:pt x="f21" y="f7"/>
                  <a:pt x="f21" y="f7"/>
                  <a:pt x="f21" y="f7"/>
                </a:cubicBezTo>
                <a:cubicBezTo>
                  <a:pt x="f21" y="f16"/>
                  <a:pt x="f20" y="f17"/>
                  <a:pt x="f18" y="f17"/>
                </a:cubicBezTo>
                <a:cubicBezTo>
                  <a:pt x="f24" y="f17"/>
                  <a:pt x="f24" y="f17"/>
                  <a:pt x="f24" y="f17"/>
                </a:cubicBezTo>
                <a:cubicBezTo>
                  <a:pt x="f25" y="f17"/>
                  <a:pt x="f26" y="f16"/>
                  <a:pt x="f26" y="f7"/>
                </a:cubicBezTo>
                <a:cubicBezTo>
                  <a:pt x="f26" y="f23"/>
                  <a:pt x="f26" y="f23"/>
                  <a:pt x="f26" y="f23"/>
                </a:cubicBezTo>
                <a:cubicBezTo>
                  <a:pt x="f26" y="f22"/>
                  <a:pt x="f25" y="f19"/>
                  <a:pt x="f24" y="f19"/>
                </a:cubicBezTo>
                <a:lnTo>
                  <a:pt x="f18" y="f19"/>
                </a:lnTo>
                <a:close/>
                <a:moveTo>
                  <a:pt x="f27" y="f28"/>
                </a:moveTo>
                <a:cubicBezTo>
                  <a:pt x="f29" y="f28"/>
                  <a:pt x="f30" y="f31"/>
                  <a:pt x="f30" y="f32"/>
                </a:cubicBezTo>
                <a:cubicBezTo>
                  <a:pt x="f30" y="f7"/>
                  <a:pt x="f30" y="f7"/>
                  <a:pt x="f30" y="f7"/>
                </a:cubicBezTo>
                <a:cubicBezTo>
                  <a:pt x="f30" y="f16"/>
                  <a:pt x="f29" y="f17"/>
                  <a:pt x="f27" y="f17"/>
                </a:cubicBezTo>
                <a:cubicBezTo>
                  <a:pt x="f33" y="f17"/>
                  <a:pt x="f33" y="f17"/>
                  <a:pt x="f33" y="f17"/>
                </a:cubicBezTo>
                <a:cubicBezTo>
                  <a:pt x="f34" y="f17"/>
                  <a:pt x="f35" y="f16"/>
                  <a:pt x="f35" y="f7"/>
                </a:cubicBezTo>
                <a:cubicBezTo>
                  <a:pt x="f35" y="f32"/>
                  <a:pt x="f35" y="f32"/>
                  <a:pt x="f35" y="f32"/>
                </a:cubicBezTo>
                <a:cubicBezTo>
                  <a:pt x="f35" y="f31"/>
                  <a:pt x="f34" y="f28"/>
                  <a:pt x="f33" y="f28"/>
                </a:cubicBezTo>
                <a:lnTo>
                  <a:pt x="f27" y="f28"/>
                </a:lnTo>
                <a:close/>
                <a:moveTo>
                  <a:pt x="f36" y="f37"/>
                </a:moveTo>
                <a:cubicBezTo>
                  <a:pt x="f0" y="f37"/>
                  <a:pt x="f38" y="f13"/>
                  <a:pt x="f38" y="f39"/>
                </a:cubicBezTo>
                <a:cubicBezTo>
                  <a:pt x="f38" y="f7"/>
                  <a:pt x="f38" y="f7"/>
                  <a:pt x="f38" y="f7"/>
                </a:cubicBezTo>
                <a:cubicBezTo>
                  <a:pt x="f38" y="f16"/>
                  <a:pt x="f0" y="f17"/>
                  <a:pt x="f36" y="f17"/>
                </a:cubicBezTo>
                <a:cubicBezTo>
                  <a:pt x="f40" y="f17"/>
                  <a:pt x="f40" y="f17"/>
                  <a:pt x="f40" y="f17"/>
                </a:cubicBezTo>
                <a:cubicBezTo>
                  <a:pt x="f41" y="f17"/>
                  <a:pt x="f42" y="f16"/>
                  <a:pt x="f42" y="f7"/>
                </a:cubicBezTo>
                <a:cubicBezTo>
                  <a:pt x="f42" y="f39"/>
                  <a:pt x="f42" y="f39"/>
                  <a:pt x="f42" y="f39"/>
                </a:cubicBezTo>
                <a:cubicBezTo>
                  <a:pt x="f42" y="f13"/>
                  <a:pt x="f41" y="f37"/>
                  <a:pt x="f40" y="f37"/>
                </a:cubicBezTo>
                <a:lnTo>
                  <a:pt x="f36" y="f37"/>
                </a:lnTo>
                <a:close/>
                <a:moveTo>
                  <a:pt x="f10" y="f43"/>
                </a:moveTo>
                <a:cubicBezTo>
                  <a:pt x="f44" y="f45"/>
                  <a:pt x="f46" y="f13"/>
                  <a:pt x="f47" y="f48"/>
                </a:cubicBezTo>
                <a:cubicBezTo>
                  <a:pt x="f49" y="f50"/>
                  <a:pt x="f49" y="f50"/>
                  <a:pt x="f49" y="f50"/>
                </a:cubicBezTo>
                <a:cubicBezTo>
                  <a:pt x="f40" y="f51"/>
                  <a:pt x="f40" y="f51"/>
                  <a:pt x="f40" y="f51"/>
                </a:cubicBezTo>
                <a:cubicBezTo>
                  <a:pt x="f52" y="f53"/>
                  <a:pt x="f52" y="f53"/>
                  <a:pt x="f52" y="f53"/>
                </a:cubicBezTo>
                <a:cubicBezTo>
                  <a:pt x="f54" y="f55"/>
                  <a:pt x="f54" y="f55"/>
                  <a:pt x="f54" y="f55"/>
                </a:cubicBezTo>
                <a:cubicBezTo>
                  <a:pt x="f56" y="f57"/>
                  <a:pt x="f20" y="f15"/>
                  <a:pt x="f58" y="f31"/>
                </a:cubicBezTo>
                <a:lnTo>
                  <a:pt x="f10" y="f43"/>
                </a:lnTo>
                <a:close/>
                <a:moveTo>
                  <a:pt x="f4" y="f59"/>
                </a:moveTo>
                <a:cubicBezTo>
                  <a:pt x="f60" y="f61"/>
                  <a:pt x="f60" y="f61"/>
                  <a:pt x="f60" y="f61"/>
                </a:cubicBezTo>
                <a:cubicBezTo>
                  <a:pt x="f60" y="f62"/>
                  <a:pt x="f60" y="f62"/>
                  <a:pt x="f60" y="f62"/>
                </a:cubicBezTo>
                <a:cubicBezTo>
                  <a:pt x="f63" y="f62"/>
                  <a:pt x="f63" y="f62"/>
                  <a:pt x="f63" y="f62"/>
                </a:cubicBezTo>
                <a:cubicBezTo>
                  <a:pt x="f63" y="f64"/>
                  <a:pt x="f63" y="f64"/>
                  <a:pt x="f63" y="f64"/>
                </a:cubicBezTo>
                <a:cubicBezTo>
                  <a:pt x="f65" y="f64"/>
                  <a:pt x="f65" y="f64"/>
                  <a:pt x="f65" y="f64"/>
                </a:cubicBezTo>
                <a:cubicBezTo>
                  <a:pt x="f66" y="f3"/>
                  <a:pt x="f66" y="f3"/>
                  <a:pt x="f66" y="f3"/>
                </a:cubicBezTo>
                <a:cubicBezTo>
                  <a:pt x="f3" y="f64"/>
                  <a:pt x="f3" y="f64"/>
                  <a:pt x="f3" y="f64"/>
                </a:cubicBezTo>
                <a:cubicBezTo>
                  <a:pt x="f67" y="f64"/>
                  <a:pt x="f67" y="f64"/>
                  <a:pt x="f67" y="f64"/>
                </a:cubicBezTo>
                <a:cubicBezTo>
                  <a:pt x="f67" y="f62"/>
                  <a:pt x="f67" y="f62"/>
                  <a:pt x="f67" y="f62"/>
                </a:cubicBezTo>
                <a:cubicBezTo>
                  <a:pt x="f67" y="f59"/>
                  <a:pt x="f67" y="f59"/>
                  <a:pt x="f67" y="f59"/>
                </a:cubicBezTo>
                <a:cubicBezTo>
                  <a:pt x="f67" y="f68"/>
                  <a:pt x="f67" y="f68"/>
                  <a:pt x="f67" y="f68"/>
                </a:cubicBezTo>
                <a:cubicBezTo>
                  <a:pt x="f60" y="f68"/>
                  <a:pt x="f60" y="f68"/>
                  <a:pt x="f60" y="f68"/>
                </a:cubicBezTo>
                <a:cubicBezTo>
                  <a:pt x="f60" y="f5"/>
                  <a:pt x="f60" y="f5"/>
                  <a:pt x="f60" y="f5"/>
                </a:cubicBezTo>
                <a:lnTo>
                  <a:pt x="f4" y="f59"/>
                </a:lnTo>
                <a:close/>
              </a:path>
            </a:pathLst>
          </a:custGeom>
          <a:solidFill>
            <a:srgbClr val="FFFFFF"/>
          </a:solidFill>
          <a:ln cap="flat">
            <a:noFill/>
            <a:prstDash val="solid"/>
          </a:ln>
        </p:spPr>
        <p:txBody>
          <a:bodyPr vert="horz" wrap="square" lIns="80677" tIns="40325" rIns="80677" bIns="40325"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588" b="0" i="0" u="none" strike="noStrike" kern="0" cap="none" spc="0" baseline="0">
              <a:solidFill>
                <a:srgbClr val="000000"/>
              </a:solidFill>
              <a:uFillTx/>
              <a:latin typeface="Calibri"/>
              <a:ea typeface="Calibri"/>
              <a:cs typeface="Calibri"/>
            </a:endParaRPr>
          </a:p>
        </p:txBody>
      </p:sp>
      <p:sp>
        <p:nvSpPr>
          <p:cNvPr id="6" name="Google Shape;133;p11">
            <a:extLst>
              <a:ext uri="{FF2B5EF4-FFF2-40B4-BE49-F238E27FC236}">
                <a16:creationId xmlns:a16="http://schemas.microsoft.com/office/drawing/2014/main" id="{CFA05BE4-5CA2-441D-998B-727D06F99B9A}"/>
              </a:ext>
            </a:extLst>
          </p:cNvPr>
          <p:cNvSpPr txBox="1"/>
          <p:nvPr/>
        </p:nvSpPr>
        <p:spPr>
          <a:xfrm>
            <a:off x="5913187" y="1186031"/>
            <a:ext cx="2919852" cy="1118768"/>
          </a:xfrm>
          <a:prstGeom prst="rect">
            <a:avLst/>
          </a:prstGeom>
          <a:noFill/>
          <a:ln cap="flat">
            <a:noFill/>
          </a:ln>
        </p:spPr>
        <p:txBody>
          <a:bodyPr vert="horz" wrap="square" lIns="91421" tIns="45701" rIns="91421" bIns="45701" anchor="t" anchorCtr="0" compatLnSpc="1">
            <a:noAutofit/>
          </a:bodyPr>
          <a:lstStyle/>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en-US" sz="1235" b="0" i="0" u="none" strike="noStrike" kern="0" cap="none" spc="0" baseline="0">
                <a:solidFill>
                  <a:srgbClr val="000000"/>
                </a:solidFill>
                <a:uFillTx/>
                <a:latin typeface="Calibri"/>
                <a:ea typeface="Calibri"/>
                <a:cs typeface="Calibri"/>
              </a:rPr>
              <a:t>Bring in outside risk and cyber experts to pilot a manual metrics program that crossed entire risk footprint (Cyber, IT, HR, Vendor Management).  Mapped metrics to NIST CSF.   Benchmarked and built target metrics.</a:t>
            </a:r>
            <a:endParaRPr lang="en-US" sz="1400" b="0" i="0" u="none" strike="noStrike" kern="0" cap="none" spc="0" baseline="0">
              <a:solidFill>
                <a:srgbClr val="000000"/>
              </a:solidFill>
              <a:uFillTx/>
              <a:latin typeface="Arial"/>
              <a:ea typeface="Arial"/>
              <a:cs typeface="Arial"/>
            </a:endParaRPr>
          </a:p>
        </p:txBody>
      </p:sp>
      <p:sp>
        <p:nvSpPr>
          <p:cNvPr id="7" name="Google Shape;134;p11">
            <a:extLst>
              <a:ext uri="{FF2B5EF4-FFF2-40B4-BE49-F238E27FC236}">
                <a16:creationId xmlns:a16="http://schemas.microsoft.com/office/drawing/2014/main" id="{0BB6673D-47A0-42D9-80B6-588C5DA878CD}"/>
              </a:ext>
            </a:extLst>
          </p:cNvPr>
          <p:cNvSpPr/>
          <p:nvPr/>
        </p:nvSpPr>
        <p:spPr>
          <a:xfrm>
            <a:off x="1574569" y="3107231"/>
            <a:ext cx="3555068" cy="2881310"/>
          </a:xfrm>
          <a:custGeom>
            <a:avLst/>
            <a:gdLst>
              <a:gd name="f0" fmla="val 180"/>
              <a:gd name="f1" fmla="val w"/>
              <a:gd name="f2" fmla="val h"/>
              <a:gd name="f3" fmla="val 0"/>
              <a:gd name="f4" fmla="val 861"/>
              <a:gd name="f5" fmla="val 697"/>
              <a:gd name="f6" fmla="val 849"/>
              <a:gd name="f7" fmla="val 6"/>
              <a:gd name="f8" fmla="val 847"/>
              <a:gd name="f9" fmla="val 839"/>
              <a:gd name="f10" fmla="val 837"/>
              <a:gd name="f11" fmla="val 5"/>
              <a:gd name="f12" fmla="val 830"/>
              <a:gd name="f13" fmla="val 26"/>
              <a:gd name="f14" fmla="val 820"/>
              <a:gd name="f15" fmla="val 51"/>
              <a:gd name="f16" fmla="val 806"/>
              <a:gd name="f17" fmla="val 78"/>
              <a:gd name="f18" fmla="val 770"/>
              <a:gd name="f19" fmla="val 150"/>
              <a:gd name="f20" fmla="val 700"/>
              <a:gd name="f21" fmla="val 250"/>
              <a:gd name="f22" fmla="val 575"/>
              <a:gd name="f23" fmla="val 321"/>
              <a:gd name="f24" fmla="val 513"/>
              <a:gd name="f25" fmla="val 356"/>
              <a:gd name="f26" fmla="val 448"/>
              <a:gd name="f27" fmla="val 374"/>
              <a:gd name="f28" fmla="val 380"/>
              <a:gd name="f29" fmla="val 262"/>
              <a:gd name="f30" fmla="val 176"/>
              <a:gd name="f31" fmla="val 319"/>
              <a:gd name="f32" fmla="val 108"/>
              <a:gd name="f33" fmla="val 279"/>
              <a:gd name="f34" fmla="val 65"/>
              <a:gd name="f35" fmla="val 205"/>
              <a:gd name="f36" fmla="val 125"/>
              <a:gd name="f37" fmla="val 112"/>
              <a:gd name="f38" fmla="val 66"/>
              <a:gd name="f39" fmla="val 99"/>
              <a:gd name="f40" fmla="val 69"/>
              <a:gd name="f41" fmla="val 86"/>
              <a:gd name="f42" fmla="val 70"/>
              <a:gd name="f43" fmla="val 79"/>
              <a:gd name="f44" fmla="val 61"/>
              <a:gd name="f45" fmla="val 76"/>
              <a:gd name="f46" fmla="val 57"/>
              <a:gd name="f47" fmla="val 81"/>
              <a:gd name="f48" fmla="val 21"/>
              <a:gd name="f49" fmla="val 139"/>
              <a:gd name="f50" fmla="val 3"/>
              <a:gd name="f51" fmla="val 203"/>
              <a:gd name="f52" fmla="val 2"/>
              <a:gd name="f53" fmla="val 275"/>
              <a:gd name="f54" fmla="val 517"/>
              <a:gd name="f55" fmla="val 156"/>
              <a:gd name="f56" fmla="val 664"/>
              <a:gd name="f57" fmla="val 182"/>
              <a:gd name="f58" fmla="val 686"/>
              <a:gd name="f59" fmla="val 687"/>
              <a:gd name="f60" fmla="val 183"/>
              <a:gd name="f61" fmla="val 185"/>
              <a:gd name="f62" fmla="val 688"/>
              <a:gd name="f63" fmla="val 219"/>
              <a:gd name="f64" fmla="val 694"/>
              <a:gd name="f65" fmla="val 254"/>
              <a:gd name="f66" fmla="val 289"/>
              <a:gd name="f67" fmla="val 604"/>
              <a:gd name="f68" fmla="val 441"/>
              <a:gd name="f69" fmla="val 85"/>
              <a:gd name="f70" fmla="val 857"/>
              <a:gd name="f71" fmla="val 45"/>
              <a:gd name="f72" fmla="*/ f1 1 861"/>
              <a:gd name="f73" fmla="*/ f2 1 697"/>
              <a:gd name="f74" fmla="val f3"/>
              <a:gd name="f75" fmla="val f4"/>
              <a:gd name="f76" fmla="val f5"/>
              <a:gd name="f77" fmla="+- f76 0 f74"/>
              <a:gd name="f78" fmla="+- f75 0 f74"/>
              <a:gd name="f79" fmla="*/ f78 1 861"/>
              <a:gd name="f80" fmla="*/ f77 1 697"/>
              <a:gd name="f81" fmla="*/ f74 1 f79"/>
              <a:gd name="f82" fmla="*/ f75 1 f79"/>
              <a:gd name="f83" fmla="*/ f74 1 f80"/>
              <a:gd name="f84" fmla="*/ f76 1 f80"/>
              <a:gd name="f85" fmla="*/ f81 f72 1"/>
              <a:gd name="f86" fmla="*/ f82 f72 1"/>
              <a:gd name="f87" fmla="*/ f84 f73 1"/>
              <a:gd name="f88" fmla="*/ f83 f73 1"/>
            </a:gdLst>
            <a:ahLst/>
            <a:cxnLst>
              <a:cxn ang="3cd4">
                <a:pos x="hc" y="t"/>
              </a:cxn>
              <a:cxn ang="0">
                <a:pos x="r" y="vc"/>
              </a:cxn>
              <a:cxn ang="cd4">
                <a:pos x="hc" y="b"/>
              </a:cxn>
              <a:cxn ang="cd2">
                <a:pos x="l" y="vc"/>
              </a:cxn>
            </a:cxnLst>
            <a:rect l="f85" t="f88" r="f86" b="f87"/>
            <a:pathLst>
              <a:path w="861" h="697">
                <a:moveTo>
                  <a:pt x="f6" y="f7"/>
                </a:moveTo>
                <a:cubicBezTo>
                  <a:pt x="f8" y="f3"/>
                  <a:pt x="f9" y="f3"/>
                  <a:pt x="f10" y="f11"/>
                </a:cubicBezTo>
                <a:cubicBezTo>
                  <a:pt x="f12" y="f13"/>
                  <a:pt x="f14" y="f15"/>
                  <a:pt x="f16" y="f17"/>
                </a:cubicBezTo>
                <a:cubicBezTo>
                  <a:pt x="f18" y="f19"/>
                  <a:pt x="f20" y="f21"/>
                  <a:pt x="f22" y="f23"/>
                </a:cubicBezTo>
                <a:cubicBezTo>
                  <a:pt x="f24" y="f25"/>
                  <a:pt x="f26" y="f27"/>
                  <a:pt x="f28" y="f27"/>
                </a:cubicBezTo>
                <a:cubicBezTo>
                  <a:pt x="f29" y="f27"/>
                  <a:pt x="f0" y="f23"/>
                  <a:pt x="f30" y="f31"/>
                </a:cubicBezTo>
                <a:cubicBezTo>
                  <a:pt x="f30" y="f31"/>
                  <a:pt x="f30" y="f31"/>
                  <a:pt x="f30" y="f31"/>
                </a:cubicBezTo>
                <a:cubicBezTo>
                  <a:pt x="f32" y="f33"/>
                  <a:pt x="f34" y="f35"/>
                  <a:pt x="f34" y="f36"/>
                </a:cubicBezTo>
                <a:cubicBezTo>
                  <a:pt x="f34" y="f37"/>
                  <a:pt x="f38" y="f39"/>
                  <a:pt x="f40" y="f41"/>
                </a:cubicBezTo>
                <a:cubicBezTo>
                  <a:pt x="f42" y="f43"/>
                  <a:pt x="f44" y="f45"/>
                  <a:pt x="f46" y="f47"/>
                </a:cubicBezTo>
                <a:cubicBezTo>
                  <a:pt x="f48" y="f49"/>
                  <a:pt x="f50" y="f51"/>
                  <a:pt x="f52" y="f53"/>
                </a:cubicBezTo>
                <a:cubicBezTo>
                  <a:pt x="f3" y="f54"/>
                  <a:pt x="f55" y="f56"/>
                  <a:pt x="f57" y="f58"/>
                </a:cubicBezTo>
                <a:cubicBezTo>
                  <a:pt x="f57" y="f59"/>
                  <a:pt x="f60" y="f59"/>
                  <a:pt x="f61" y="f62"/>
                </a:cubicBezTo>
                <a:cubicBezTo>
                  <a:pt x="f63" y="f64"/>
                  <a:pt x="f65" y="f5"/>
                  <a:pt x="f66" y="f5"/>
                </a:cubicBezTo>
                <a:cubicBezTo>
                  <a:pt x="f67" y="f5"/>
                  <a:pt x="f4" y="f68"/>
                  <a:pt x="f4" y="f36"/>
                </a:cubicBezTo>
                <a:cubicBezTo>
                  <a:pt x="f4" y="f69"/>
                  <a:pt x="f70" y="f71"/>
                  <a:pt x="f6" y="f7"/>
                </a:cubicBezTo>
                <a:close/>
              </a:path>
            </a:pathLst>
          </a:custGeom>
          <a:solidFill>
            <a:srgbClr val="758AA7"/>
          </a:solidFill>
          <a:ln cap="flat">
            <a:noFill/>
            <a:prstDash val="solid"/>
          </a:ln>
          <a:effectLst>
            <a:outerShdw dist="38096" dir="2700000" algn="tl">
              <a:srgbClr val="000000">
                <a:alpha val="40000"/>
              </a:srgbClr>
            </a:outerShdw>
          </a:effectLst>
        </p:spPr>
        <p:txBody>
          <a:bodyPr vert="horz" wrap="square" lIns="91421" tIns="45701" rIns="91421" bIns="45701"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588" b="0" i="0" u="none" strike="noStrike" kern="0" cap="none" spc="0" baseline="0">
              <a:solidFill>
                <a:srgbClr val="FFFFFF"/>
              </a:solidFill>
              <a:uFillTx/>
              <a:latin typeface="Calibri"/>
              <a:ea typeface="Calibri"/>
              <a:cs typeface="Calibri"/>
            </a:endParaRPr>
          </a:p>
        </p:txBody>
      </p:sp>
      <p:sp>
        <p:nvSpPr>
          <p:cNvPr id="8" name="Google Shape;135;p11">
            <a:extLst>
              <a:ext uri="{FF2B5EF4-FFF2-40B4-BE49-F238E27FC236}">
                <a16:creationId xmlns:a16="http://schemas.microsoft.com/office/drawing/2014/main" id="{472BA887-D7CA-484B-BCCB-6D93C4934E0A}"/>
              </a:ext>
            </a:extLst>
          </p:cNvPr>
          <p:cNvSpPr/>
          <p:nvPr/>
        </p:nvSpPr>
        <p:spPr>
          <a:xfrm>
            <a:off x="404951" y="1975433"/>
            <a:ext cx="3011585" cy="3905246"/>
          </a:xfrm>
          <a:custGeom>
            <a:avLst/>
            <a:gdLst>
              <a:gd name="f0" fmla="val 360"/>
              <a:gd name="f1" fmla="val w"/>
              <a:gd name="f2" fmla="val h"/>
              <a:gd name="f3" fmla="val 0"/>
              <a:gd name="f4" fmla="val 729"/>
              <a:gd name="f5" fmla="val 945"/>
              <a:gd name="f6" fmla="val 717"/>
              <a:gd name="f7" fmla="val 228"/>
              <a:gd name="f8" fmla="val 722"/>
              <a:gd name="f9" fmla="val 233"/>
              <a:gd name="f10" fmla="val 227"/>
              <a:gd name="f11" fmla="val 726"/>
              <a:gd name="f12" fmla="val 221"/>
              <a:gd name="f13" fmla="val 694"/>
              <a:gd name="f14" fmla="val 161"/>
              <a:gd name="f15" fmla="val 647"/>
              <a:gd name="f16" fmla="val 112"/>
              <a:gd name="f17" fmla="val 586"/>
              <a:gd name="f18" fmla="val 76"/>
              <a:gd name="f19" fmla="val 500"/>
              <a:gd name="f20" fmla="val 26"/>
              <a:gd name="f21" fmla="val 406"/>
              <a:gd name="f22" fmla="val 307"/>
              <a:gd name="f23" fmla="val 157"/>
              <a:gd name="f24" fmla="val 20"/>
              <a:gd name="f25" fmla="val 140"/>
              <a:gd name="f26" fmla="val 139"/>
              <a:gd name="f27" fmla="val 138"/>
              <a:gd name="f28" fmla="val 27"/>
              <a:gd name="f29" fmla="val 137"/>
              <a:gd name="f30" fmla="val 49"/>
              <a:gd name="f31" fmla="val 131"/>
              <a:gd name="f32" fmla="val 263"/>
              <a:gd name="f33" fmla="val 399"/>
              <a:gd name="f34" fmla="val 649"/>
              <a:gd name="f35" fmla="val 163"/>
              <a:gd name="f36" fmla="val 868"/>
              <a:gd name="f37" fmla="val 396"/>
              <a:gd name="f38" fmla="val 943"/>
              <a:gd name="f39" fmla="val 401"/>
              <a:gd name="f40" fmla="val 938"/>
              <a:gd name="f41" fmla="val 402"/>
              <a:gd name="f42" fmla="val 934"/>
              <a:gd name="f43" fmla="val 387"/>
              <a:gd name="f44" fmla="val 917"/>
              <a:gd name="f45" fmla="val 371"/>
              <a:gd name="f46" fmla="val 896"/>
              <a:gd name="f47" fmla="val 354"/>
              <a:gd name="f48" fmla="val 870"/>
              <a:gd name="f49" fmla="val 310"/>
              <a:gd name="f50" fmla="val 803"/>
              <a:gd name="f51" fmla="val 258"/>
              <a:gd name="f52" fmla="val 693"/>
              <a:gd name="f53" fmla="val 259"/>
              <a:gd name="f54" fmla="val 549"/>
              <a:gd name="f55" fmla="val 260"/>
              <a:gd name="f56" fmla="val 423"/>
              <a:gd name="f57" fmla="val 315"/>
              <a:gd name="f58" fmla="val 337"/>
              <a:gd name="f59" fmla="val 286"/>
              <a:gd name="f60" fmla="val 410"/>
              <a:gd name="f61" fmla="val 231"/>
              <a:gd name="f62" fmla="val 459"/>
              <a:gd name="f63" fmla="val 206"/>
              <a:gd name="f64" fmla="val 461"/>
              <a:gd name="f65" fmla="val 205"/>
              <a:gd name="f66" fmla="val 495"/>
              <a:gd name="f67" fmla="val 185"/>
              <a:gd name="f68" fmla="val 533"/>
              <a:gd name="f69" fmla="val 175"/>
              <a:gd name="f70" fmla="val 572"/>
              <a:gd name="f71" fmla="val 627"/>
              <a:gd name="f72" fmla="val 678"/>
              <a:gd name="f73" fmla="val 195"/>
              <a:gd name="f74" fmla="*/ f1 1 729"/>
              <a:gd name="f75" fmla="*/ f2 1 945"/>
              <a:gd name="f76" fmla="val f3"/>
              <a:gd name="f77" fmla="val f4"/>
              <a:gd name="f78" fmla="val f5"/>
              <a:gd name="f79" fmla="+- f78 0 f76"/>
              <a:gd name="f80" fmla="+- f77 0 f76"/>
              <a:gd name="f81" fmla="*/ f80 1 729"/>
              <a:gd name="f82" fmla="*/ f79 1 945"/>
              <a:gd name="f83" fmla="*/ f76 1 f81"/>
              <a:gd name="f84" fmla="*/ f77 1 f81"/>
              <a:gd name="f85" fmla="*/ f76 1 f82"/>
              <a:gd name="f86" fmla="*/ f78 1 f82"/>
              <a:gd name="f87" fmla="*/ f83 f74 1"/>
              <a:gd name="f88" fmla="*/ f84 f74 1"/>
              <a:gd name="f89" fmla="*/ f86 f75 1"/>
              <a:gd name="f90" fmla="*/ f85 f75 1"/>
            </a:gdLst>
            <a:ahLst/>
            <a:cxnLst>
              <a:cxn ang="3cd4">
                <a:pos x="hc" y="t"/>
              </a:cxn>
              <a:cxn ang="0">
                <a:pos x="r" y="vc"/>
              </a:cxn>
              <a:cxn ang="cd4">
                <a:pos x="hc" y="b"/>
              </a:cxn>
              <a:cxn ang="cd2">
                <a:pos x="l" y="vc"/>
              </a:cxn>
            </a:cxnLst>
            <a:rect l="f87" t="f90" r="f88" b="f89"/>
            <a:pathLst>
              <a:path w="729" h="945">
                <a:moveTo>
                  <a:pt x="f6" y="f7"/>
                </a:moveTo>
                <a:cubicBezTo>
                  <a:pt x="f8" y="f9"/>
                  <a:pt x="f4" y="f10"/>
                  <a:pt x="f11" y="f12"/>
                </a:cubicBezTo>
                <a:cubicBezTo>
                  <a:pt x="f13" y="f14"/>
                  <a:pt x="f15" y="f16"/>
                  <a:pt x="f17" y="f18"/>
                </a:cubicBezTo>
                <a:cubicBezTo>
                  <a:pt x="f19" y="f20"/>
                  <a:pt x="f21" y="f3"/>
                  <a:pt x="f22" y="f3"/>
                </a:cubicBezTo>
                <a:cubicBezTo>
                  <a:pt x="f12" y="f3"/>
                  <a:pt x="f23" y="f24"/>
                  <a:pt x="f25" y="f20"/>
                </a:cubicBezTo>
                <a:cubicBezTo>
                  <a:pt x="f26" y="f20"/>
                  <a:pt x="f27" y="f28"/>
                  <a:pt x="f29" y="f28"/>
                </a:cubicBezTo>
                <a:cubicBezTo>
                  <a:pt x="f30" y="f31"/>
                  <a:pt x="f3" y="f32"/>
                  <a:pt x="f3" y="f33"/>
                </a:cubicBezTo>
                <a:cubicBezTo>
                  <a:pt x="f3" y="f34"/>
                  <a:pt x="f35" y="f36"/>
                  <a:pt x="f37" y="f38"/>
                </a:cubicBezTo>
                <a:cubicBezTo>
                  <a:pt x="f39" y="f5"/>
                  <a:pt x="f21" y="f40"/>
                  <a:pt x="f41" y="f42"/>
                </a:cubicBezTo>
                <a:cubicBezTo>
                  <a:pt x="f43" y="f44"/>
                  <a:pt x="f45" y="f46"/>
                  <a:pt x="f47" y="f48"/>
                </a:cubicBezTo>
                <a:cubicBezTo>
                  <a:pt x="f49" y="f50"/>
                  <a:pt x="f51" y="f52"/>
                  <a:pt x="f53" y="f54"/>
                </a:cubicBezTo>
                <a:cubicBezTo>
                  <a:pt x="f55" y="f56"/>
                  <a:pt x="f57" y="f58"/>
                  <a:pt x="f0" y="f59"/>
                </a:cubicBezTo>
                <a:cubicBezTo>
                  <a:pt x="f60" y="f61"/>
                  <a:pt x="f62" y="f63"/>
                  <a:pt x="f64" y="f65"/>
                </a:cubicBezTo>
                <a:cubicBezTo>
                  <a:pt x="f64" y="f65"/>
                  <a:pt x="f64" y="f65"/>
                  <a:pt x="f64" y="f65"/>
                </a:cubicBezTo>
                <a:cubicBezTo>
                  <a:pt x="f66" y="f67"/>
                  <a:pt x="f68" y="f69"/>
                  <a:pt x="f70" y="f69"/>
                </a:cubicBezTo>
                <a:cubicBezTo>
                  <a:pt x="f71" y="f69"/>
                  <a:pt x="f72" y="f73"/>
                  <a:pt x="f6" y="f7"/>
                </a:cubicBezTo>
                <a:close/>
              </a:path>
            </a:pathLst>
          </a:custGeom>
          <a:solidFill>
            <a:srgbClr val="758AA7"/>
          </a:solidFill>
          <a:ln cap="flat">
            <a:noFill/>
            <a:prstDash val="solid"/>
          </a:ln>
          <a:effectLst>
            <a:outerShdw dist="38096" dir="2700000" algn="tl">
              <a:srgbClr val="000000">
                <a:alpha val="40000"/>
              </a:srgbClr>
            </a:outerShdw>
          </a:effectLst>
        </p:spPr>
        <p:txBody>
          <a:bodyPr vert="horz" wrap="square" lIns="91421" tIns="45701" rIns="91421" bIns="45701"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588" b="0" i="0" u="none" strike="noStrike" kern="0" cap="none" spc="0" baseline="0">
              <a:solidFill>
                <a:srgbClr val="FFFFFF"/>
              </a:solidFill>
              <a:uFillTx/>
              <a:latin typeface="Calibri"/>
              <a:ea typeface="Calibri"/>
              <a:cs typeface="Calibri"/>
            </a:endParaRPr>
          </a:p>
        </p:txBody>
      </p:sp>
      <p:sp>
        <p:nvSpPr>
          <p:cNvPr id="9" name="Google Shape;136;p11">
            <a:extLst>
              <a:ext uri="{FF2B5EF4-FFF2-40B4-BE49-F238E27FC236}">
                <a16:creationId xmlns:a16="http://schemas.microsoft.com/office/drawing/2014/main" id="{31380FC9-BFA3-484A-A288-88AE818CF772}"/>
              </a:ext>
            </a:extLst>
          </p:cNvPr>
          <p:cNvSpPr/>
          <p:nvPr/>
        </p:nvSpPr>
        <p:spPr>
          <a:xfrm>
            <a:off x="1169755" y="1259659"/>
            <a:ext cx="3828208" cy="3286125"/>
          </a:xfrm>
          <a:custGeom>
            <a:avLst/>
            <a:gdLst>
              <a:gd name="f0" fmla="val w"/>
              <a:gd name="f1" fmla="val h"/>
              <a:gd name="f2" fmla="val 0"/>
              <a:gd name="f3" fmla="val 927"/>
              <a:gd name="f4" fmla="val 795"/>
              <a:gd name="f5" fmla="val 660"/>
              <a:gd name="f6" fmla="val 746"/>
              <a:gd name="f7" fmla="val 871"/>
              <a:gd name="f8" fmla="val 626"/>
              <a:gd name="f9" fmla="val 920"/>
              <a:gd name="f10" fmla="val 418"/>
              <a:gd name="f11" fmla="val 385"/>
              <a:gd name="f12" fmla="val 384"/>
              <a:gd name="f13" fmla="val 383"/>
              <a:gd name="f14" fmla="val 926"/>
              <a:gd name="f15" fmla="val 381"/>
              <a:gd name="f16" fmla="val 846"/>
              <a:gd name="f17" fmla="val 153"/>
              <a:gd name="f18" fmla="val 630"/>
              <a:gd name="f19" fmla="val 387"/>
              <a:gd name="f20" fmla="val 245"/>
              <a:gd name="f21" fmla="val 109"/>
              <a:gd name="f22" fmla="val 53"/>
              <a:gd name="f23" fmla="val 4"/>
              <a:gd name="f24" fmla="val 147"/>
              <a:gd name="f25" fmla="val 151"/>
              <a:gd name="f26" fmla="val 159"/>
              <a:gd name="f27" fmla="val 10"/>
              <a:gd name="f28" fmla="val 158"/>
              <a:gd name="f29" fmla="val 39"/>
              <a:gd name="f30" fmla="val 152"/>
              <a:gd name="f31" fmla="val 78"/>
              <a:gd name="f32" fmla="val 122"/>
              <a:gd name="f33" fmla="val 226"/>
              <a:gd name="f34" fmla="val 324"/>
              <a:gd name="f35" fmla="val 174"/>
              <a:gd name="f36" fmla="val 414"/>
              <a:gd name="f37" fmla="val 227"/>
              <a:gd name="f38" fmla="val 522"/>
              <a:gd name="f39" fmla="val 290"/>
              <a:gd name="f40" fmla="val 570"/>
              <a:gd name="f41" fmla="val 591"/>
              <a:gd name="f42" fmla="val 446"/>
              <a:gd name="f43" fmla="val 613"/>
              <a:gd name="f44" fmla="val 514"/>
              <a:gd name="f45" fmla="val 611"/>
              <a:gd name="f46" fmla="val 567"/>
              <a:gd name="f47" fmla="val 573"/>
              <a:gd name="f48" fmla="val 669"/>
              <a:gd name="f49" fmla="val 549"/>
              <a:gd name="f50" fmla="val 752"/>
              <a:gd name="f51" fmla="val 463"/>
              <a:gd name="f52" fmla="val 783"/>
              <a:gd name="f53" fmla="val 457"/>
              <a:gd name="f54" fmla="val 785"/>
              <a:gd name="f55" fmla="val 458"/>
              <a:gd name="f56" fmla="val 465"/>
              <a:gd name="f57" fmla="val 469"/>
              <a:gd name="f58" fmla="val 474"/>
              <a:gd name="f59" fmla="val 478"/>
              <a:gd name="f60" fmla="val 541"/>
              <a:gd name="f61" fmla="val 602"/>
              <a:gd name="f62" fmla="val 778"/>
              <a:gd name="f63" fmla="*/ f0 1 927"/>
              <a:gd name="f64" fmla="*/ f1 1 795"/>
              <a:gd name="f65" fmla="val f2"/>
              <a:gd name="f66" fmla="val f3"/>
              <a:gd name="f67" fmla="val f4"/>
              <a:gd name="f68" fmla="+- f67 0 f65"/>
              <a:gd name="f69" fmla="+- f66 0 f65"/>
              <a:gd name="f70" fmla="*/ f69 1 927"/>
              <a:gd name="f71" fmla="*/ f68 1 795"/>
              <a:gd name="f72" fmla="*/ f65 1 f70"/>
              <a:gd name="f73" fmla="*/ f66 1 f70"/>
              <a:gd name="f74" fmla="*/ f65 1 f71"/>
              <a:gd name="f75" fmla="*/ f67 1 f71"/>
              <a:gd name="f76" fmla="*/ f72 f63 1"/>
              <a:gd name="f77" fmla="*/ f73 f63 1"/>
              <a:gd name="f78" fmla="*/ f75 f64 1"/>
              <a:gd name="f79" fmla="*/ f74 f64 1"/>
            </a:gdLst>
            <a:ahLst/>
            <a:cxnLst>
              <a:cxn ang="3cd4">
                <a:pos x="hc" y="t"/>
              </a:cxn>
              <a:cxn ang="0">
                <a:pos x="r" y="vc"/>
              </a:cxn>
              <a:cxn ang="cd4">
                <a:pos x="hc" y="b"/>
              </a:cxn>
              <a:cxn ang="cd2">
                <a:pos x="l" y="vc"/>
              </a:cxn>
            </a:cxnLst>
            <a:rect l="f76" t="f79" r="f77" b="f78"/>
            <a:pathLst>
              <a:path w="927" h="795">
                <a:moveTo>
                  <a:pt x="f5" y="f6"/>
                </a:moveTo>
                <a:cubicBezTo>
                  <a:pt x="f7" y="f8"/>
                  <a:pt x="f9" y="f10"/>
                  <a:pt x="f3" y="f11"/>
                </a:cubicBezTo>
                <a:cubicBezTo>
                  <a:pt x="f3" y="f12"/>
                  <a:pt x="f3" y="f13"/>
                  <a:pt x="f14" y="f15"/>
                </a:cubicBezTo>
                <a:cubicBezTo>
                  <a:pt x="f16" y="f17"/>
                  <a:pt x="f18" y="f2"/>
                  <a:pt x="f19" y="f2"/>
                </a:cubicBezTo>
                <a:cubicBezTo>
                  <a:pt x="f20" y="f2"/>
                  <a:pt x="f21" y="f22"/>
                  <a:pt x="f23" y="f24"/>
                </a:cubicBezTo>
                <a:cubicBezTo>
                  <a:pt x="f2" y="f25"/>
                  <a:pt x="f23" y="f26"/>
                  <a:pt x="f27" y="f28"/>
                </a:cubicBezTo>
                <a:cubicBezTo>
                  <a:pt x="f29" y="f30"/>
                  <a:pt x="f31" y="f24"/>
                  <a:pt x="f32" y="f24"/>
                </a:cubicBezTo>
                <a:cubicBezTo>
                  <a:pt x="f33" y="f24"/>
                  <a:pt x="f34" y="f35"/>
                  <a:pt x="f36" y="f37"/>
                </a:cubicBezTo>
                <a:cubicBezTo>
                  <a:pt x="f38" y="f39"/>
                  <a:pt x="f40" y="f15"/>
                  <a:pt x="f41" y="f42"/>
                </a:cubicBezTo>
                <a:cubicBezTo>
                  <a:pt x="f43" y="f44"/>
                  <a:pt x="f45" y="f46"/>
                  <a:pt x="f45" y="f47"/>
                </a:cubicBezTo>
                <a:cubicBezTo>
                  <a:pt x="f45" y="f48"/>
                  <a:pt x="f49" y="f50"/>
                  <a:pt x="f51" y="f52"/>
                </a:cubicBezTo>
                <a:cubicBezTo>
                  <a:pt x="f53" y="f54"/>
                  <a:pt x="f55" y="f4"/>
                  <a:pt x="f56" y="f4"/>
                </a:cubicBezTo>
                <a:cubicBezTo>
                  <a:pt x="f57" y="f4"/>
                  <a:pt x="f58" y="f4"/>
                  <a:pt x="f59" y="f4"/>
                </a:cubicBezTo>
                <a:cubicBezTo>
                  <a:pt x="f60" y="f4"/>
                  <a:pt x="f61" y="f62"/>
                  <a:pt x="f5" y="f6"/>
                </a:cubicBezTo>
                <a:close/>
              </a:path>
            </a:pathLst>
          </a:custGeom>
          <a:solidFill>
            <a:srgbClr val="758AA7"/>
          </a:solidFill>
          <a:ln cap="flat">
            <a:noFill/>
            <a:prstDash val="solid"/>
          </a:ln>
          <a:effectLst>
            <a:outerShdw dist="38096" dir="2700000" algn="tl">
              <a:srgbClr val="000000">
                <a:alpha val="40000"/>
              </a:srgbClr>
            </a:outerShdw>
          </a:effectLst>
        </p:spPr>
        <p:txBody>
          <a:bodyPr vert="horz" wrap="square" lIns="91421" tIns="45701" rIns="91421" bIns="45701"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588" b="0" i="0" u="none" strike="noStrike" kern="0" cap="none" spc="0" baseline="0">
              <a:solidFill>
                <a:srgbClr val="FFFFFF"/>
              </a:solidFill>
              <a:uFillTx/>
              <a:latin typeface="Calibri"/>
              <a:ea typeface="Calibri"/>
              <a:cs typeface="Calibri"/>
            </a:endParaRPr>
          </a:p>
        </p:txBody>
      </p:sp>
      <p:sp>
        <p:nvSpPr>
          <p:cNvPr id="10" name="Google Shape;137;p11">
            <a:extLst>
              <a:ext uri="{FF2B5EF4-FFF2-40B4-BE49-F238E27FC236}">
                <a16:creationId xmlns:a16="http://schemas.microsoft.com/office/drawing/2014/main" id="{828A63B5-11DF-4C9B-97CB-2D4DFFE13E22}"/>
              </a:ext>
            </a:extLst>
          </p:cNvPr>
          <p:cNvSpPr/>
          <p:nvPr/>
        </p:nvSpPr>
        <p:spPr>
          <a:xfrm>
            <a:off x="6438619" y="2901153"/>
            <a:ext cx="1287530" cy="325919"/>
          </a:xfrm>
          <a:prstGeom prst="rect">
            <a:avLst/>
          </a:prstGeom>
          <a:no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1" i="0" u="none" strike="noStrike" kern="0" cap="none" spc="0" baseline="0">
                <a:solidFill>
                  <a:srgbClr val="244061"/>
                </a:solidFill>
                <a:uFillTx/>
                <a:latin typeface="Calibri"/>
                <a:ea typeface="Arial"/>
                <a:cs typeface="Calibri"/>
              </a:rPr>
              <a:t>Validate</a:t>
            </a:r>
          </a:p>
        </p:txBody>
      </p:sp>
      <p:sp>
        <p:nvSpPr>
          <p:cNvPr id="11" name="Google Shape;138;p11">
            <a:extLst>
              <a:ext uri="{FF2B5EF4-FFF2-40B4-BE49-F238E27FC236}">
                <a16:creationId xmlns:a16="http://schemas.microsoft.com/office/drawing/2014/main" id="{7F061281-D433-473A-B7AB-77540EF60068}"/>
              </a:ext>
            </a:extLst>
          </p:cNvPr>
          <p:cNvSpPr/>
          <p:nvPr/>
        </p:nvSpPr>
        <p:spPr>
          <a:xfrm>
            <a:off x="6021479" y="4888062"/>
            <a:ext cx="1674723" cy="325919"/>
          </a:xfrm>
          <a:prstGeom prst="rect">
            <a:avLst/>
          </a:prstGeom>
          <a:no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1" i="0" u="none" strike="noStrike" kern="0" cap="none" spc="0" baseline="0">
                <a:solidFill>
                  <a:srgbClr val="244061"/>
                </a:solidFill>
                <a:uFillTx/>
                <a:latin typeface="Calibri"/>
                <a:ea typeface="Arial"/>
                <a:cs typeface="Calibri"/>
              </a:rPr>
              <a:t>Automate</a:t>
            </a:r>
          </a:p>
        </p:txBody>
      </p:sp>
      <p:sp>
        <p:nvSpPr>
          <p:cNvPr id="12" name="Google Shape;139;p11">
            <a:extLst>
              <a:ext uri="{FF2B5EF4-FFF2-40B4-BE49-F238E27FC236}">
                <a16:creationId xmlns:a16="http://schemas.microsoft.com/office/drawing/2014/main" id="{D398C549-EDDA-402A-816A-2A9E359F8F2C}"/>
              </a:ext>
            </a:extLst>
          </p:cNvPr>
          <p:cNvSpPr/>
          <p:nvPr/>
        </p:nvSpPr>
        <p:spPr>
          <a:xfrm>
            <a:off x="5910224" y="954587"/>
            <a:ext cx="1438351" cy="325919"/>
          </a:xfrm>
          <a:prstGeom prst="rect">
            <a:avLst/>
          </a:prstGeom>
          <a:noFill/>
          <a:ln cap="flat">
            <a:noFill/>
            <a:prstDash val="solid"/>
          </a:ln>
        </p:spPr>
        <p:txBody>
          <a:bodyPr vert="horz" wrap="square" lIns="91421" tIns="45701" rIns="91421" bIns="457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1" i="0" u="none" strike="noStrike" kern="0" cap="none" spc="0" baseline="0">
                <a:solidFill>
                  <a:srgbClr val="244061"/>
                </a:solidFill>
                <a:uFillTx/>
                <a:latin typeface="Calibri"/>
                <a:ea typeface="Arial"/>
                <a:cs typeface="Calibri"/>
              </a:rPr>
              <a:t>Pilot</a:t>
            </a:r>
          </a:p>
        </p:txBody>
      </p:sp>
      <p:sp>
        <p:nvSpPr>
          <p:cNvPr id="13" name="Google Shape;140;p11">
            <a:extLst>
              <a:ext uri="{FF2B5EF4-FFF2-40B4-BE49-F238E27FC236}">
                <a16:creationId xmlns:a16="http://schemas.microsoft.com/office/drawing/2014/main" id="{413AF6ED-1A9F-436F-AE58-7AE6D5B79377}"/>
              </a:ext>
            </a:extLst>
          </p:cNvPr>
          <p:cNvSpPr/>
          <p:nvPr/>
        </p:nvSpPr>
        <p:spPr>
          <a:xfrm>
            <a:off x="5514133" y="2943883"/>
            <a:ext cx="841842" cy="84324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758AA7"/>
          </a:solidFill>
          <a:ln cap="flat">
            <a:noFill/>
            <a:prstDash val="solid"/>
          </a:ln>
          <a:effectLst>
            <a:outerShdw dist="38096" dir="2700000" algn="tl">
              <a:srgbClr val="000000">
                <a:alpha val="40000"/>
              </a:srgbClr>
            </a:outerShdw>
          </a:effectLst>
        </p:spPr>
        <p:txBody>
          <a:bodyPr vert="horz" wrap="square" lIns="91421" tIns="45701" rIns="91421" bIns="45701"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588" b="0" i="0" u="none" strike="noStrike" kern="0" cap="none" spc="0" baseline="0">
              <a:solidFill>
                <a:srgbClr val="FFFFFF"/>
              </a:solidFill>
              <a:uFillTx/>
              <a:latin typeface="Calibri"/>
              <a:ea typeface="Calibri"/>
              <a:cs typeface="Calibri"/>
            </a:endParaRPr>
          </a:p>
        </p:txBody>
      </p:sp>
      <p:sp>
        <p:nvSpPr>
          <p:cNvPr id="14" name="Google Shape;141;p11">
            <a:extLst>
              <a:ext uri="{FF2B5EF4-FFF2-40B4-BE49-F238E27FC236}">
                <a16:creationId xmlns:a16="http://schemas.microsoft.com/office/drawing/2014/main" id="{5F971A6F-AB2E-4419-9B7C-C8AE78FB4246}"/>
              </a:ext>
            </a:extLst>
          </p:cNvPr>
          <p:cNvSpPr/>
          <p:nvPr/>
        </p:nvSpPr>
        <p:spPr>
          <a:xfrm>
            <a:off x="4980453" y="4882502"/>
            <a:ext cx="843241" cy="84184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758AA7"/>
          </a:solidFill>
          <a:ln cap="flat">
            <a:noFill/>
            <a:prstDash val="solid"/>
          </a:ln>
          <a:effectLst>
            <a:outerShdw dist="38096" dir="2700000" algn="tl">
              <a:srgbClr val="000000">
                <a:alpha val="40000"/>
              </a:srgbClr>
            </a:outerShdw>
          </a:effectLst>
        </p:spPr>
        <p:txBody>
          <a:bodyPr vert="horz" wrap="square" lIns="91421" tIns="45701" rIns="91421" bIns="45701"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588" b="0" i="0" u="none" strike="noStrike" kern="0" cap="none" spc="0" baseline="0">
              <a:solidFill>
                <a:srgbClr val="FFFFFF"/>
              </a:solidFill>
              <a:uFillTx/>
              <a:latin typeface="Calibri"/>
              <a:ea typeface="Calibri"/>
              <a:cs typeface="Calibri"/>
            </a:endParaRPr>
          </a:p>
        </p:txBody>
      </p:sp>
      <p:sp>
        <p:nvSpPr>
          <p:cNvPr id="15" name="Google Shape;142;p11">
            <a:extLst>
              <a:ext uri="{FF2B5EF4-FFF2-40B4-BE49-F238E27FC236}">
                <a16:creationId xmlns:a16="http://schemas.microsoft.com/office/drawing/2014/main" id="{7C527604-5FB1-43F0-89A7-93915A21CF7E}"/>
              </a:ext>
            </a:extLst>
          </p:cNvPr>
          <p:cNvSpPr/>
          <p:nvPr/>
        </p:nvSpPr>
        <p:spPr>
          <a:xfrm>
            <a:off x="4980453" y="950637"/>
            <a:ext cx="843241" cy="84324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758AA7"/>
          </a:solidFill>
          <a:ln cap="flat">
            <a:noFill/>
            <a:prstDash val="solid"/>
          </a:ln>
          <a:effectLst>
            <a:outerShdw dist="38096" dir="2700000" algn="tl">
              <a:srgbClr val="000000">
                <a:alpha val="40000"/>
              </a:srgbClr>
            </a:outerShdw>
          </a:effectLst>
        </p:spPr>
        <p:txBody>
          <a:bodyPr vert="horz" wrap="square" lIns="91421" tIns="45701" rIns="91421" bIns="45701"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588" b="0" i="0" u="none" strike="noStrike" kern="0" cap="none" spc="0" baseline="0">
              <a:solidFill>
                <a:srgbClr val="FFFFFF"/>
              </a:solidFill>
              <a:uFillTx/>
              <a:latin typeface="Calibri"/>
              <a:ea typeface="Calibri"/>
              <a:cs typeface="Calibri"/>
            </a:endParaRPr>
          </a:p>
        </p:txBody>
      </p:sp>
      <p:sp>
        <p:nvSpPr>
          <p:cNvPr id="16" name="Google Shape;143;p11">
            <a:extLst>
              <a:ext uri="{FF2B5EF4-FFF2-40B4-BE49-F238E27FC236}">
                <a16:creationId xmlns:a16="http://schemas.microsoft.com/office/drawing/2014/main" id="{1003BA80-4CB2-45F7-954E-6123C517A457}"/>
              </a:ext>
            </a:extLst>
          </p:cNvPr>
          <p:cNvSpPr/>
          <p:nvPr/>
        </p:nvSpPr>
        <p:spPr>
          <a:xfrm>
            <a:off x="5307058" y="1053169"/>
            <a:ext cx="261006" cy="638187"/>
          </a:xfrm>
          <a:prstGeom prst="rect">
            <a:avLst/>
          </a:prstGeom>
          <a:no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4147" b="0" i="0" u="none" strike="noStrike" kern="0" cap="none" spc="0" baseline="0">
                <a:solidFill>
                  <a:srgbClr val="FFFFFF"/>
                </a:solidFill>
                <a:uFillTx/>
                <a:latin typeface="Montserrat"/>
                <a:ea typeface="Montserrat"/>
                <a:cs typeface="Montserrat"/>
              </a:rPr>
              <a:t>1</a:t>
            </a:r>
            <a:endParaRPr lang="en-US" sz="1588" b="0" i="0" u="none" strike="noStrike" kern="0" cap="none" spc="0" baseline="0">
              <a:solidFill>
                <a:srgbClr val="000000"/>
              </a:solidFill>
              <a:uFillTx/>
              <a:latin typeface="Calibri"/>
              <a:ea typeface="Calibri"/>
              <a:cs typeface="Calibri"/>
            </a:endParaRPr>
          </a:p>
        </p:txBody>
      </p:sp>
      <p:sp>
        <p:nvSpPr>
          <p:cNvPr id="17" name="Google Shape;144;p11">
            <a:extLst>
              <a:ext uri="{FF2B5EF4-FFF2-40B4-BE49-F238E27FC236}">
                <a16:creationId xmlns:a16="http://schemas.microsoft.com/office/drawing/2014/main" id="{87DAD6C0-A91B-4D02-927F-B14C60A07442}"/>
              </a:ext>
            </a:extLst>
          </p:cNvPr>
          <p:cNvSpPr/>
          <p:nvPr/>
        </p:nvSpPr>
        <p:spPr>
          <a:xfrm>
            <a:off x="5780434" y="3050173"/>
            <a:ext cx="391893" cy="638187"/>
          </a:xfrm>
          <a:prstGeom prst="rect">
            <a:avLst/>
          </a:prstGeom>
          <a:no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4147" b="0" i="0" u="none" strike="noStrike" kern="0" cap="none" spc="0" baseline="0">
                <a:solidFill>
                  <a:srgbClr val="FFFFFF"/>
                </a:solidFill>
                <a:uFillTx/>
                <a:latin typeface="Montserrat"/>
                <a:ea typeface="Montserrat"/>
                <a:cs typeface="Montserrat"/>
              </a:rPr>
              <a:t>2</a:t>
            </a:r>
            <a:endParaRPr lang="en-US" sz="1588" b="0" i="0" u="none" strike="noStrike" kern="0" cap="none" spc="0" baseline="0">
              <a:solidFill>
                <a:srgbClr val="000000"/>
              </a:solidFill>
              <a:uFillTx/>
              <a:latin typeface="Calibri"/>
              <a:ea typeface="Calibri"/>
              <a:cs typeface="Calibri"/>
            </a:endParaRPr>
          </a:p>
        </p:txBody>
      </p:sp>
      <p:sp>
        <p:nvSpPr>
          <p:cNvPr id="18" name="Google Shape;145;p11">
            <a:extLst>
              <a:ext uri="{FF2B5EF4-FFF2-40B4-BE49-F238E27FC236}">
                <a16:creationId xmlns:a16="http://schemas.microsoft.com/office/drawing/2014/main" id="{76850E94-4697-46D8-863D-2CA2AF8CAF9B}"/>
              </a:ext>
            </a:extLst>
          </p:cNvPr>
          <p:cNvSpPr/>
          <p:nvPr/>
        </p:nvSpPr>
        <p:spPr>
          <a:xfrm>
            <a:off x="5253593" y="4980553"/>
            <a:ext cx="362788" cy="638187"/>
          </a:xfrm>
          <a:prstGeom prst="rect">
            <a:avLst/>
          </a:prstGeom>
          <a:no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4147" b="0" i="0" u="none" strike="noStrike" kern="0" cap="none" spc="0" baseline="0">
                <a:solidFill>
                  <a:srgbClr val="FFFFFF"/>
                </a:solidFill>
                <a:uFillTx/>
                <a:latin typeface="Montserrat"/>
                <a:ea typeface="Montserrat"/>
                <a:cs typeface="Montserrat"/>
              </a:rPr>
              <a:t>3</a:t>
            </a:r>
            <a:endParaRPr lang="en-US" sz="1588" b="0" i="0" u="none" strike="noStrike" kern="0" cap="none" spc="0" baseline="0">
              <a:solidFill>
                <a:srgbClr val="000000"/>
              </a:solidFill>
              <a:uFillTx/>
              <a:latin typeface="Calibri"/>
              <a:ea typeface="Calibri"/>
              <a:cs typeface="Calibri"/>
            </a:endParaRPr>
          </a:p>
        </p:txBody>
      </p:sp>
      <p:sp>
        <p:nvSpPr>
          <p:cNvPr id="19" name="Google Shape;146;p11">
            <a:extLst>
              <a:ext uri="{FF2B5EF4-FFF2-40B4-BE49-F238E27FC236}">
                <a16:creationId xmlns:a16="http://schemas.microsoft.com/office/drawing/2014/main" id="{C7760081-9D40-44FD-8F68-B4D3BB7DDDD0}"/>
              </a:ext>
            </a:extLst>
          </p:cNvPr>
          <p:cNvSpPr/>
          <p:nvPr/>
        </p:nvSpPr>
        <p:spPr>
          <a:xfrm>
            <a:off x="5616391" y="1840111"/>
            <a:ext cx="306762" cy="1000125"/>
          </a:xfrm>
          <a:custGeom>
            <a:avLst/>
            <a:gdLst>
              <a:gd name="f0" fmla="val w"/>
              <a:gd name="f1" fmla="val h"/>
              <a:gd name="f2" fmla="val 0"/>
              <a:gd name="f3" fmla="val 74"/>
              <a:gd name="f4" fmla="val 242"/>
              <a:gd name="f5" fmla="val 68"/>
              <a:gd name="f6" fmla="val 66"/>
              <a:gd name="f7" fmla="val 64"/>
              <a:gd name="f8" fmla="val 241"/>
              <a:gd name="f9" fmla="val 63"/>
              <a:gd name="f10" fmla="val 238"/>
              <a:gd name="f11" fmla="val 53"/>
              <a:gd name="f12" fmla="val 159"/>
              <a:gd name="f13" fmla="val 32"/>
              <a:gd name="f14" fmla="val 81"/>
              <a:gd name="f15" fmla="val 1"/>
              <a:gd name="f16" fmla="val 7"/>
              <a:gd name="f17" fmla="val 5"/>
              <a:gd name="f18" fmla="val 2"/>
              <a:gd name="f19" fmla="val 4"/>
              <a:gd name="f20" fmla="val 6"/>
              <a:gd name="f21" fmla="val 9"/>
              <a:gd name="f22" fmla="val 10"/>
              <a:gd name="f23" fmla="val 3"/>
              <a:gd name="f24" fmla="val 41"/>
              <a:gd name="f25" fmla="val 78"/>
              <a:gd name="f26" fmla="val 156"/>
              <a:gd name="f27" fmla="val 73"/>
              <a:gd name="f28" fmla="val 237"/>
              <a:gd name="f29" fmla="val 239"/>
              <a:gd name="f30" fmla="val 72"/>
              <a:gd name="f31" fmla="val 69"/>
              <a:gd name="f32" fmla="*/ f0 1 74"/>
              <a:gd name="f33" fmla="*/ f1 1 242"/>
              <a:gd name="f34" fmla="val f2"/>
              <a:gd name="f35" fmla="val f3"/>
              <a:gd name="f36" fmla="val f4"/>
              <a:gd name="f37" fmla="+- f36 0 f34"/>
              <a:gd name="f38" fmla="+- f35 0 f34"/>
              <a:gd name="f39" fmla="*/ f38 1 74"/>
              <a:gd name="f40" fmla="*/ f37 1 242"/>
              <a:gd name="f41" fmla="*/ f34 1 f39"/>
              <a:gd name="f42" fmla="*/ f35 1 f39"/>
              <a:gd name="f43" fmla="*/ f34 1 f40"/>
              <a:gd name="f44" fmla="*/ f36 1 f40"/>
              <a:gd name="f45" fmla="*/ f41 f32 1"/>
              <a:gd name="f46" fmla="*/ f42 f32 1"/>
              <a:gd name="f47" fmla="*/ f44 f33 1"/>
              <a:gd name="f48" fmla="*/ f43 f33 1"/>
            </a:gdLst>
            <a:ahLst/>
            <a:cxnLst>
              <a:cxn ang="3cd4">
                <a:pos x="hc" y="t"/>
              </a:cxn>
              <a:cxn ang="0">
                <a:pos x="r" y="vc"/>
              </a:cxn>
              <a:cxn ang="cd4">
                <a:pos x="hc" y="b"/>
              </a:cxn>
              <a:cxn ang="cd2">
                <a:pos x="l" y="vc"/>
              </a:cxn>
            </a:cxnLst>
            <a:rect l="f45" t="f48" r="f46" b="f47"/>
            <a:pathLst>
              <a:path w="74" h="242">
                <a:moveTo>
                  <a:pt x="f5" y="f4"/>
                </a:moveTo>
                <a:cubicBezTo>
                  <a:pt x="f6" y="f4"/>
                  <a:pt x="f7" y="f8"/>
                  <a:pt x="f9" y="f10"/>
                </a:cubicBezTo>
                <a:cubicBezTo>
                  <a:pt x="f11" y="f12"/>
                  <a:pt x="f13" y="f14"/>
                  <a:pt x="f15" y="f16"/>
                </a:cubicBezTo>
                <a:cubicBezTo>
                  <a:pt x="f2" y="f17"/>
                  <a:pt x="f15" y="f18"/>
                  <a:pt x="f19" y="f15"/>
                </a:cubicBezTo>
                <a:cubicBezTo>
                  <a:pt x="f20" y="f2"/>
                  <a:pt x="f21" y="f15"/>
                  <a:pt x="f22" y="f23"/>
                </a:cubicBezTo>
                <a:cubicBezTo>
                  <a:pt x="f24" y="f25"/>
                  <a:pt x="f9" y="f26"/>
                  <a:pt x="f27" y="f28"/>
                </a:cubicBezTo>
                <a:cubicBezTo>
                  <a:pt x="f3" y="f29"/>
                  <a:pt x="f30" y="f4"/>
                  <a:pt x="f31" y="f4"/>
                </a:cubicBezTo>
                <a:cubicBezTo>
                  <a:pt x="f31" y="f4"/>
                  <a:pt x="f31" y="f4"/>
                  <a:pt x="f5" y="f4"/>
                </a:cubicBezTo>
                <a:close/>
              </a:path>
            </a:pathLst>
          </a:custGeom>
          <a:solidFill>
            <a:srgbClr val="282828"/>
          </a:solidFill>
          <a:ln cap="flat">
            <a:noFill/>
            <a:prstDash val="solid"/>
          </a:ln>
        </p:spPr>
        <p:txBody>
          <a:bodyPr vert="horz" wrap="square" lIns="80677" tIns="40325" rIns="80677" bIns="40325"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588" b="0" i="0" u="none" strike="noStrike" kern="0" cap="none" spc="0" baseline="0">
              <a:solidFill>
                <a:srgbClr val="000000"/>
              </a:solidFill>
              <a:uFillTx/>
              <a:latin typeface="Calibri"/>
              <a:ea typeface="Calibri"/>
              <a:cs typeface="Calibri"/>
            </a:endParaRPr>
          </a:p>
        </p:txBody>
      </p:sp>
      <p:sp>
        <p:nvSpPr>
          <p:cNvPr id="20" name="Google Shape;147;p11">
            <a:extLst>
              <a:ext uri="{FF2B5EF4-FFF2-40B4-BE49-F238E27FC236}">
                <a16:creationId xmlns:a16="http://schemas.microsoft.com/office/drawing/2014/main" id="{DEC0762F-B87F-4C6B-83E8-E6769CDC0C95}"/>
              </a:ext>
            </a:extLst>
          </p:cNvPr>
          <p:cNvSpPr/>
          <p:nvPr/>
        </p:nvSpPr>
        <p:spPr>
          <a:xfrm>
            <a:off x="5616391" y="3865571"/>
            <a:ext cx="306762" cy="1000125"/>
          </a:xfrm>
          <a:custGeom>
            <a:avLst/>
            <a:gdLst>
              <a:gd name="f0" fmla="val w"/>
              <a:gd name="f1" fmla="val h"/>
              <a:gd name="f2" fmla="val 0"/>
              <a:gd name="f3" fmla="val 74"/>
              <a:gd name="f4" fmla="val 242"/>
              <a:gd name="f5" fmla="val 6"/>
              <a:gd name="f6" fmla="val 5"/>
              <a:gd name="f7" fmla="val 4"/>
              <a:gd name="f8" fmla="val 1"/>
              <a:gd name="f9" fmla="val 241"/>
              <a:gd name="f10" fmla="val 238"/>
              <a:gd name="f11" fmla="val 235"/>
              <a:gd name="f12" fmla="val 32"/>
              <a:gd name="f13" fmla="val 161"/>
              <a:gd name="f14" fmla="val 53"/>
              <a:gd name="f15" fmla="val 84"/>
              <a:gd name="f16" fmla="val 63"/>
              <a:gd name="f17" fmla="val 64"/>
              <a:gd name="f18" fmla="val 2"/>
              <a:gd name="f19" fmla="val 66"/>
              <a:gd name="f20" fmla="val 69"/>
              <a:gd name="f21" fmla="val 72"/>
              <a:gd name="f22" fmla="val 3"/>
              <a:gd name="f23" fmla="val 73"/>
              <a:gd name="f24" fmla="val 86"/>
              <a:gd name="f25" fmla="val 41"/>
              <a:gd name="f26" fmla="val 164"/>
              <a:gd name="f27" fmla="val 10"/>
              <a:gd name="f28" fmla="val 239"/>
              <a:gd name="f29" fmla="val 8"/>
              <a:gd name="f30" fmla="*/ f0 1 74"/>
              <a:gd name="f31" fmla="*/ f1 1 242"/>
              <a:gd name="f32" fmla="val f2"/>
              <a:gd name="f33" fmla="val f3"/>
              <a:gd name="f34" fmla="val f4"/>
              <a:gd name="f35" fmla="+- f34 0 f32"/>
              <a:gd name="f36" fmla="+- f33 0 f32"/>
              <a:gd name="f37" fmla="*/ f36 1 74"/>
              <a:gd name="f38" fmla="*/ f35 1 242"/>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74" h="242">
                <a:moveTo>
                  <a:pt x="f5" y="f4"/>
                </a:moveTo>
                <a:cubicBezTo>
                  <a:pt x="f6" y="f4"/>
                  <a:pt x="f7" y="f4"/>
                  <a:pt x="f7" y="f4"/>
                </a:cubicBezTo>
                <a:cubicBezTo>
                  <a:pt x="f8" y="f9"/>
                  <a:pt x="f2" y="f10"/>
                  <a:pt x="f8" y="f11"/>
                </a:cubicBezTo>
                <a:cubicBezTo>
                  <a:pt x="f12" y="f13"/>
                  <a:pt x="f14" y="f15"/>
                  <a:pt x="f16" y="f6"/>
                </a:cubicBezTo>
                <a:cubicBezTo>
                  <a:pt x="f17" y="f18"/>
                  <a:pt x="f19" y="f2"/>
                  <a:pt x="f20" y="f2"/>
                </a:cubicBezTo>
                <a:cubicBezTo>
                  <a:pt x="f21" y="f8"/>
                  <a:pt x="f3" y="f22"/>
                  <a:pt x="f23" y="f5"/>
                </a:cubicBezTo>
                <a:cubicBezTo>
                  <a:pt x="f16" y="f24"/>
                  <a:pt x="f25" y="f26"/>
                  <a:pt x="f27" y="f28"/>
                </a:cubicBezTo>
                <a:cubicBezTo>
                  <a:pt x="f27" y="f9"/>
                  <a:pt x="f29" y="f4"/>
                  <a:pt x="f5" y="f4"/>
                </a:cubicBezTo>
                <a:close/>
              </a:path>
            </a:pathLst>
          </a:custGeom>
          <a:solidFill>
            <a:srgbClr val="282828"/>
          </a:solidFill>
          <a:ln cap="flat">
            <a:noFill/>
            <a:prstDash val="solid"/>
          </a:ln>
        </p:spPr>
        <p:txBody>
          <a:bodyPr vert="horz" wrap="square" lIns="80677" tIns="40325" rIns="80677" bIns="40325"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588" b="0" i="0" u="none" strike="noStrike" kern="0" cap="none" spc="0" baseline="0">
              <a:solidFill>
                <a:srgbClr val="000000"/>
              </a:solidFill>
              <a:uFillTx/>
              <a:latin typeface="Calibri"/>
              <a:ea typeface="Calibri"/>
              <a:cs typeface="Calibri"/>
            </a:endParaRPr>
          </a:p>
        </p:txBody>
      </p:sp>
      <p:sp>
        <p:nvSpPr>
          <p:cNvPr id="21" name="Google Shape;148;p11">
            <a:extLst>
              <a:ext uri="{FF2B5EF4-FFF2-40B4-BE49-F238E27FC236}">
                <a16:creationId xmlns:a16="http://schemas.microsoft.com/office/drawing/2014/main" id="{95D47D94-A918-4436-863A-E3EEB7B005D1}"/>
              </a:ext>
            </a:extLst>
          </p:cNvPr>
          <p:cNvSpPr/>
          <p:nvPr/>
        </p:nvSpPr>
        <p:spPr>
          <a:xfrm>
            <a:off x="3360163" y="1974820"/>
            <a:ext cx="920279" cy="610718"/>
          </a:xfrm>
          <a:custGeom>
            <a:avLst/>
            <a:gdLst>
              <a:gd name="f0" fmla="val w"/>
              <a:gd name="f1" fmla="val h"/>
              <a:gd name="f2" fmla="val 0"/>
              <a:gd name="f3" fmla="val 223"/>
              <a:gd name="f4" fmla="val 148"/>
              <a:gd name="f5" fmla="val 177"/>
              <a:gd name="f6" fmla="val 14"/>
              <a:gd name="f7" fmla="val 198"/>
              <a:gd name="f8" fmla="val 66"/>
              <a:gd name="f9" fmla="val 172"/>
              <a:gd name="f10" fmla="val 77"/>
              <a:gd name="f11" fmla="val 159"/>
              <a:gd name="f12" fmla="val 65"/>
              <a:gd name="f13" fmla="val 117"/>
              <a:gd name="f14" fmla="val 29"/>
              <a:gd name="f15" fmla="val 113"/>
              <a:gd name="f16" fmla="val 110"/>
              <a:gd name="f17" fmla="val 97"/>
              <a:gd name="f18" fmla="val 33"/>
              <a:gd name="f19" fmla="val 96"/>
              <a:gd name="f20" fmla="val 34"/>
              <a:gd name="f21" fmla="val 88"/>
              <a:gd name="f22" fmla="val 36"/>
              <a:gd name="f23" fmla="val 81"/>
              <a:gd name="f24" fmla="val 78"/>
              <a:gd name="f25" fmla="val 75"/>
              <a:gd name="f26" fmla="val 35"/>
              <a:gd name="f27" fmla="val 74"/>
              <a:gd name="f28" fmla="val 72"/>
              <a:gd name="f29" fmla="val 71"/>
              <a:gd name="f30" fmla="val 32"/>
              <a:gd name="f31" fmla="val 31"/>
              <a:gd name="f32" fmla="val 28"/>
              <a:gd name="f33" fmla="val 25"/>
              <a:gd name="f34" fmla="val 76"/>
              <a:gd name="f35" fmla="val 87"/>
              <a:gd name="f36" fmla="val 19"/>
              <a:gd name="f37" fmla="val 116"/>
              <a:gd name="f38" fmla="val 8"/>
              <a:gd name="f39" fmla="val 119"/>
              <a:gd name="f40" fmla="val 7"/>
              <a:gd name="f41" fmla="val 120"/>
              <a:gd name="f42" fmla="val 127"/>
              <a:gd name="f43" fmla="val 13"/>
              <a:gd name="f44" fmla="val 195"/>
              <a:gd name="f45" fmla="val 194"/>
              <a:gd name="f46" fmla="val 193"/>
              <a:gd name="f47" fmla="val 185"/>
              <a:gd name="f48" fmla="val 3"/>
              <a:gd name="f49" fmla="val 183"/>
              <a:gd name="f50" fmla="val 4"/>
              <a:gd name="f51" fmla="val 182"/>
              <a:gd name="f52" fmla="val 5"/>
              <a:gd name="f53" fmla="val 181"/>
              <a:gd name="f54" fmla="val 10"/>
              <a:gd name="f55" fmla="val 11"/>
              <a:gd name="f56" fmla="val 203"/>
              <a:gd name="f57" fmla="val 204"/>
              <a:gd name="f58" fmla="val 68"/>
              <a:gd name="f59" fmla="val 207"/>
              <a:gd name="f60" fmla="val 69"/>
              <a:gd name="f61" fmla="val 210"/>
              <a:gd name="f62" fmla="val 219"/>
              <a:gd name="f63" fmla="val 220"/>
              <a:gd name="f64" fmla="val 64"/>
              <a:gd name="f65" fmla="val 221"/>
              <a:gd name="f66" fmla="val 63"/>
              <a:gd name="f67" fmla="val 222"/>
              <a:gd name="f68" fmla="val 62"/>
              <a:gd name="f69" fmla="val 60"/>
              <a:gd name="f70" fmla="val 59"/>
              <a:gd name="f71" fmla="val 57"/>
              <a:gd name="f72" fmla="val 201"/>
              <a:gd name="f73" fmla="val 200"/>
              <a:gd name="f74" fmla="val 1"/>
              <a:gd name="f75" fmla="val 2"/>
              <a:gd name="f76" fmla="val 79"/>
              <a:gd name="f77" fmla="val 80"/>
              <a:gd name="f78" fmla="val 6"/>
              <a:gd name="f79" fmla="val 15"/>
              <a:gd name="f80" fmla="val 18"/>
              <a:gd name="f81" fmla="val 21"/>
              <a:gd name="f82" fmla="val 26"/>
              <a:gd name="f83" fmla="val 12"/>
              <a:gd name="f84" fmla="val 24"/>
              <a:gd name="f85" fmla="val 23"/>
              <a:gd name="f86" fmla="val 9"/>
              <a:gd name="f87" fmla="val 22"/>
              <a:gd name="f88" fmla="val 20"/>
              <a:gd name="f89" fmla="val 92"/>
              <a:gd name="f90" fmla="val 128"/>
              <a:gd name="f91" fmla="val 91"/>
              <a:gd name="f92" fmla="val 126"/>
              <a:gd name="f93" fmla="val 90"/>
              <a:gd name="f94" fmla="val 124"/>
              <a:gd name="f95" fmla="val 123"/>
              <a:gd name="f96" fmla="val 84"/>
              <a:gd name="f97" fmla="val 73"/>
              <a:gd name="f98" fmla="val 129"/>
              <a:gd name="f99" fmla="val 130"/>
              <a:gd name="f100" fmla="val 134"/>
              <a:gd name="f101" fmla="val 140"/>
              <a:gd name="f102" fmla="val 145"/>
              <a:gd name="f103" fmla="val 70"/>
              <a:gd name="f104" fmla="val 146"/>
              <a:gd name="f105" fmla="val 147"/>
              <a:gd name="f106" fmla="val 137"/>
              <a:gd name="f107" fmla="val 132"/>
              <a:gd name="f108" fmla="val 49"/>
              <a:gd name="f109" fmla="val 45"/>
              <a:gd name="f110" fmla="val 46"/>
              <a:gd name="f111" fmla="val 131"/>
              <a:gd name="f112" fmla="val 51"/>
              <a:gd name="f113" fmla="val 135"/>
              <a:gd name="f114" fmla="val 55"/>
              <a:gd name="f115" fmla="val 138"/>
              <a:gd name="f116" fmla="val 121"/>
              <a:gd name="f117" fmla="val 115"/>
              <a:gd name="f118" fmla="val 109"/>
              <a:gd name="f119" fmla="val 106"/>
              <a:gd name="f120" fmla="val 111"/>
              <a:gd name="f121" fmla="val 54"/>
              <a:gd name="f122" fmla="val 118"/>
              <a:gd name="f123" fmla="val 39"/>
              <a:gd name="f124" fmla="val 42"/>
              <a:gd name="f125" fmla="val 58"/>
              <a:gd name="f126" fmla="val 104"/>
              <a:gd name="f127" fmla="val 101"/>
              <a:gd name="f128" fmla="val 99"/>
              <a:gd name="f129" fmla="val 95"/>
              <a:gd name="f130" fmla="val 56"/>
              <a:gd name="f131" fmla="val 94"/>
              <a:gd name="f132" fmla="val 52"/>
              <a:gd name="f133" fmla="val 48"/>
              <a:gd name="f134" fmla="val 102"/>
              <a:gd name="f135" fmla="val 38"/>
              <a:gd name="f136" fmla="val 103"/>
              <a:gd name="f137" fmla="val 47"/>
              <a:gd name="f138" fmla="val 41"/>
              <a:gd name="f139" fmla="val 37"/>
              <a:gd name="f140" fmla="val 30"/>
              <a:gd name="f141" fmla="val 85"/>
              <a:gd name="f142" fmla="val 86"/>
              <a:gd name="f143" fmla="val 17"/>
              <a:gd name="f144" fmla="val 98"/>
              <a:gd name="f145" fmla="val 105"/>
              <a:gd name="f146" fmla="val 169"/>
              <a:gd name="f147" fmla="val 171"/>
              <a:gd name="f148" fmla="val 89"/>
              <a:gd name="f149" fmla="val 173"/>
              <a:gd name="f150" fmla="val 168"/>
              <a:gd name="f151" fmla="val 164"/>
              <a:gd name="f152" fmla="val 143"/>
              <a:gd name="f153" fmla="val 27"/>
              <a:gd name="f154" fmla="val 44"/>
              <a:gd name="f155" fmla="val 50"/>
              <a:gd name="f156" fmla="val 82"/>
              <a:gd name="f157" fmla="val 53"/>
              <a:gd name="f158" fmla="val 93"/>
              <a:gd name="f159" fmla="val 108"/>
              <a:gd name="f160" fmla="val 112"/>
              <a:gd name="f161" fmla="val 122"/>
              <a:gd name="f162" fmla="val 133"/>
              <a:gd name="f163" fmla="val 100"/>
              <a:gd name="f164" fmla="val 136"/>
              <a:gd name="f165" fmla="val 114"/>
              <a:gd name="f166" fmla="val 107"/>
              <a:gd name="f167" fmla="val 142"/>
              <a:gd name="f168" fmla="val 144"/>
              <a:gd name="f169" fmla="val 151"/>
              <a:gd name="f170" fmla="val 153"/>
              <a:gd name="f171" fmla="val 155"/>
              <a:gd name="f172" fmla="val 154"/>
              <a:gd name="f173" fmla="val 152"/>
              <a:gd name="f174" fmla="val 83"/>
              <a:gd name="f175" fmla="val 156"/>
              <a:gd name="f176" fmla="val 160"/>
              <a:gd name="f177" fmla="val 165"/>
              <a:gd name="f178" fmla="*/ f0 1 223"/>
              <a:gd name="f179" fmla="*/ f1 1 148"/>
              <a:gd name="f180" fmla="val f2"/>
              <a:gd name="f181" fmla="val f3"/>
              <a:gd name="f182" fmla="val f4"/>
              <a:gd name="f183" fmla="+- f182 0 f180"/>
              <a:gd name="f184" fmla="+- f181 0 f180"/>
              <a:gd name="f185" fmla="*/ f184 1 223"/>
              <a:gd name="f186" fmla="*/ f183 1 148"/>
              <a:gd name="f187" fmla="*/ f180 1 f185"/>
              <a:gd name="f188" fmla="*/ f181 1 f185"/>
              <a:gd name="f189" fmla="*/ f180 1 f186"/>
              <a:gd name="f190" fmla="*/ f182 1 f186"/>
              <a:gd name="f191" fmla="*/ f187 f178 1"/>
              <a:gd name="f192" fmla="*/ f188 f178 1"/>
              <a:gd name="f193" fmla="*/ f190 f179 1"/>
              <a:gd name="f194" fmla="*/ f189 f179 1"/>
            </a:gdLst>
            <a:ahLst/>
            <a:cxnLst>
              <a:cxn ang="3cd4">
                <a:pos x="hc" y="t"/>
              </a:cxn>
              <a:cxn ang="0">
                <a:pos x="r" y="vc"/>
              </a:cxn>
              <a:cxn ang="cd4">
                <a:pos x="hc" y="b"/>
              </a:cxn>
              <a:cxn ang="cd2">
                <a:pos x="l" y="vc"/>
              </a:cxn>
            </a:cxnLst>
            <a:rect l="f191" t="f194" r="f192" b="f193"/>
            <a:pathLst>
              <a:path w="223" h="148">
                <a:moveTo>
                  <a:pt x="f5" y="f6"/>
                </a:moveTo>
                <a:cubicBezTo>
                  <a:pt x="f7" y="f8"/>
                  <a:pt x="f7" y="f8"/>
                  <a:pt x="f7" y="f8"/>
                </a:cubicBezTo>
                <a:cubicBezTo>
                  <a:pt x="f9" y="f10"/>
                  <a:pt x="f9" y="f10"/>
                  <a:pt x="f9" y="f10"/>
                </a:cubicBezTo>
                <a:cubicBezTo>
                  <a:pt x="f11" y="f12"/>
                  <a:pt x="f13" y="f14"/>
                  <a:pt x="f15" y="f14"/>
                </a:cubicBezTo>
                <a:cubicBezTo>
                  <a:pt x="f16" y="f14"/>
                  <a:pt x="f17" y="f18"/>
                  <a:pt x="f19" y="f20"/>
                </a:cubicBezTo>
                <a:cubicBezTo>
                  <a:pt x="f19" y="f20"/>
                  <a:pt x="f21" y="f22"/>
                  <a:pt x="f23" y="f22"/>
                </a:cubicBezTo>
                <a:cubicBezTo>
                  <a:pt x="f24" y="f22"/>
                  <a:pt x="f25" y="f26"/>
                  <a:pt x="f27" y="f20"/>
                </a:cubicBezTo>
                <a:cubicBezTo>
                  <a:pt x="f28" y="f18"/>
                  <a:pt x="f29" y="f30"/>
                  <a:pt x="f29" y="f31"/>
                </a:cubicBezTo>
                <a:cubicBezTo>
                  <a:pt x="f29" y="f32"/>
                  <a:pt x="f27" y="f33"/>
                  <a:pt x="f34" y="f33"/>
                </a:cubicBezTo>
                <a:cubicBezTo>
                  <a:pt x="f35" y="f36"/>
                  <a:pt x="f37" y="f38"/>
                  <a:pt x="f39" y="f40"/>
                </a:cubicBezTo>
                <a:cubicBezTo>
                  <a:pt x="f39" y="f40"/>
                  <a:pt x="f41" y="f40"/>
                  <a:pt x="f41" y="f40"/>
                </a:cubicBezTo>
                <a:cubicBezTo>
                  <a:pt x="f42" y="f40"/>
                  <a:pt x="f9" y="f43"/>
                  <a:pt x="f5" y="f6"/>
                </a:cubicBezTo>
                <a:close/>
                <a:moveTo>
                  <a:pt x="f44" y="f2"/>
                </a:moveTo>
                <a:cubicBezTo>
                  <a:pt x="f44" y="f2"/>
                  <a:pt x="f45" y="f2"/>
                  <a:pt x="f46" y="f2"/>
                </a:cubicBezTo>
                <a:cubicBezTo>
                  <a:pt x="f47" y="f48"/>
                  <a:pt x="f47" y="f48"/>
                  <a:pt x="f47" y="f48"/>
                </a:cubicBezTo>
                <a:cubicBezTo>
                  <a:pt x="f49" y="f50"/>
                  <a:pt x="f51" y="f52"/>
                  <a:pt x="f51" y="f40"/>
                </a:cubicBezTo>
                <a:cubicBezTo>
                  <a:pt x="f53" y="f38"/>
                  <a:pt x="f53" y="f54"/>
                  <a:pt x="f51" y="f55"/>
                </a:cubicBezTo>
                <a:cubicBezTo>
                  <a:pt x="f56" y="f12"/>
                  <a:pt x="f56" y="f12"/>
                  <a:pt x="f56" y="f12"/>
                </a:cubicBezTo>
                <a:cubicBezTo>
                  <a:pt x="f57" y="f58"/>
                  <a:pt x="f59" y="f60"/>
                  <a:pt x="f61" y="f58"/>
                </a:cubicBezTo>
                <a:cubicBezTo>
                  <a:pt x="f62" y="f12"/>
                  <a:pt x="f62" y="f12"/>
                  <a:pt x="f62" y="f12"/>
                </a:cubicBezTo>
                <a:cubicBezTo>
                  <a:pt x="f63" y="f64"/>
                  <a:pt x="f65" y="f66"/>
                  <a:pt x="f67" y="f68"/>
                </a:cubicBezTo>
                <a:cubicBezTo>
                  <a:pt x="f3" y="f69"/>
                  <a:pt x="f3" y="f70"/>
                  <a:pt x="f67" y="f71"/>
                </a:cubicBezTo>
                <a:cubicBezTo>
                  <a:pt x="f72" y="f48"/>
                  <a:pt x="f72" y="f48"/>
                  <a:pt x="f72" y="f48"/>
                </a:cubicBezTo>
                <a:cubicBezTo>
                  <a:pt x="f73" y="f74"/>
                  <a:pt x="f7" y="f2"/>
                  <a:pt x="f44" y="f2"/>
                </a:cubicBezTo>
                <a:close/>
                <a:moveTo>
                  <a:pt x="f74" y="f27"/>
                </a:moveTo>
                <a:cubicBezTo>
                  <a:pt x="f2" y="f25"/>
                  <a:pt x="f74" y="f10"/>
                  <a:pt x="f75" y="f24"/>
                </a:cubicBezTo>
                <a:cubicBezTo>
                  <a:pt x="f48" y="f76"/>
                  <a:pt x="f50" y="f77"/>
                  <a:pt x="f78" y="f77"/>
                </a:cubicBezTo>
                <a:cubicBezTo>
                  <a:pt x="f79" y="f23"/>
                  <a:pt x="f79" y="f23"/>
                  <a:pt x="f79" y="f23"/>
                </a:cubicBezTo>
                <a:cubicBezTo>
                  <a:pt x="f80" y="f23"/>
                  <a:pt x="f81" y="f76"/>
                  <a:pt x="f81" y="f25"/>
                </a:cubicBezTo>
                <a:cubicBezTo>
                  <a:pt x="f82" y="f79"/>
                  <a:pt x="f82" y="f79"/>
                  <a:pt x="f82" y="f79"/>
                </a:cubicBezTo>
                <a:cubicBezTo>
                  <a:pt x="f82" y="f43"/>
                  <a:pt x="f33" y="f83"/>
                  <a:pt x="f84" y="f54"/>
                </a:cubicBezTo>
                <a:cubicBezTo>
                  <a:pt x="f85" y="f86"/>
                  <a:pt x="f87" y="f86"/>
                  <a:pt x="f88" y="f38"/>
                </a:cubicBezTo>
                <a:cubicBezTo>
                  <a:pt x="f55" y="f38"/>
                  <a:pt x="f55" y="f38"/>
                  <a:pt x="f55" y="f38"/>
                </a:cubicBezTo>
                <a:cubicBezTo>
                  <a:pt x="f55" y="f38"/>
                  <a:pt x="f55" y="f38"/>
                  <a:pt x="f55" y="f38"/>
                </a:cubicBezTo>
                <a:cubicBezTo>
                  <a:pt x="f38" y="f38"/>
                  <a:pt x="f52" y="f54"/>
                  <a:pt x="f52" y="f43"/>
                </a:cubicBezTo>
                <a:lnTo>
                  <a:pt x="f74" y="f27"/>
                </a:lnTo>
                <a:close/>
                <a:moveTo>
                  <a:pt x="f89" y="f90"/>
                </a:moveTo>
                <a:cubicBezTo>
                  <a:pt x="f91" y="f92"/>
                  <a:pt x="f93" y="f94"/>
                  <a:pt x="f21" y="f95"/>
                </a:cubicBezTo>
                <a:cubicBezTo>
                  <a:pt x="f96" y="f39"/>
                  <a:pt x="f77" y="f41"/>
                  <a:pt x="f10" y="f94"/>
                </a:cubicBezTo>
                <a:cubicBezTo>
                  <a:pt x="f97" y="f98"/>
                  <a:pt x="f97" y="f98"/>
                  <a:pt x="f97" y="f98"/>
                </a:cubicBezTo>
                <a:cubicBezTo>
                  <a:pt x="f28" y="f99"/>
                  <a:pt x="f28" y="f99"/>
                  <a:pt x="f28" y="f99"/>
                </a:cubicBezTo>
                <a:cubicBezTo>
                  <a:pt x="f60" y="f100"/>
                  <a:pt x="f60" y="f100"/>
                  <a:pt x="f60" y="f100"/>
                </a:cubicBezTo>
                <a:cubicBezTo>
                  <a:pt x="f64" y="f101"/>
                  <a:pt x="f60" y="f102"/>
                  <a:pt x="f103" y="f104"/>
                </a:cubicBezTo>
                <a:cubicBezTo>
                  <a:pt x="f28" y="f105"/>
                  <a:pt x="f27" y="f4"/>
                  <a:pt x="f25" y="f4"/>
                </a:cubicBezTo>
                <a:cubicBezTo>
                  <a:pt x="f10" y="f4"/>
                  <a:pt x="f76" y="f105"/>
                  <a:pt x="f23" y="f102"/>
                </a:cubicBezTo>
                <a:cubicBezTo>
                  <a:pt x="f21" y="f106"/>
                  <a:pt x="f21" y="f106"/>
                  <a:pt x="f21" y="f106"/>
                </a:cubicBezTo>
                <a:cubicBezTo>
                  <a:pt x="f21" y="f106"/>
                  <a:pt x="f21" y="f106"/>
                  <a:pt x="f21" y="f106"/>
                </a:cubicBezTo>
                <a:cubicBezTo>
                  <a:pt x="f93" y="f100"/>
                  <a:pt x="f93" y="f100"/>
                  <a:pt x="f93" y="f100"/>
                </a:cubicBezTo>
                <a:cubicBezTo>
                  <a:pt x="f91" y="f107"/>
                  <a:pt x="f89" y="f99"/>
                  <a:pt x="f89" y="f90"/>
                </a:cubicBezTo>
                <a:close/>
                <a:moveTo>
                  <a:pt x="f108" y="f94"/>
                </a:moveTo>
                <a:cubicBezTo>
                  <a:pt x="f109" y="f90"/>
                  <a:pt x="f110" y="f111"/>
                  <a:pt x="f112" y="f113"/>
                </a:cubicBezTo>
                <a:cubicBezTo>
                  <a:pt x="f114" y="f115"/>
                  <a:pt x="f70" y="f115"/>
                  <a:pt x="f68" y="f100"/>
                </a:cubicBezTo>
                <a:cubicBezTo>
                  <a:pt x="f97" y="f116"/>
                  <a:pt x="f97" y="f116"/>
                  <a:pt x="f97" y="f116"/>
                </a:cubicBezTo>
                <a:cubicBezTo>
                  <a:pt x="f24" y="f117"/>
                  <a:pt x="f97" y="f16"/>
                  <a:pt x="f29" y="f118"/>
                </a:cubicBezTo>
                <a:cubicBezTo>
                  <a:pt x="f58" y="f119"/>
                  <a:pt x="f64" y="f119"/>
                  <a:pt x="f69" y="f120"/>
                </a:cubicBezTo>
                <a:cubicBezTo>
                  <a:pt x="f121" y="f122"/>
                  <a:pt x="f121" y="f122"/>
                  <a:pt x="f121" y="f122"/>
                </a:cubicBezTo>
                <a:cubicBezTo>
                  <a:pt x="f121" y="f122"/>
                  <a:pt x="f121" y="f122"/>
                  <a:pt x="f121" y="f122"/>
                </a:cubicBezTo>
                <a:cubicBezTo>
                  <a:pt x="f121" y="f122"/>
                  <a:pt x="f121" y="f122"/>
                  <a:pt x="f121" y="f122"/>
                </a:cubicBezTo>
                <a:lnTo>
                  <a:pt x="f108" y="f94"/>
                </a:lnTo>
                <a:close/>
                <a:moveTo>
                  <a:pt x="f18" y="f118"/>
                </a:moveTo>
                <a:cubicBezTo>
                  <a:pt x="f31" y="f120"/>
                  <a:pt x="f31" y="f15"/>
                  <a:pt x="f31" y="f37"/>
                </a:cubicBezTo>
                <a:cubicBezTo>
                  <a:pt x="f30" y="f122"/>
                  <a:pt x="f18" y="f39"/>
                  <a:pt x="f26" y="f116"/>
                </a:cubicBezTo>
                <a:cubicBezTo>
                  <a:pt x="f123" y="f94"/>
                  <a:pt x="f124" y="f94"/>
                  <a:pt x="f110" y="f39"/>
                </a:cubicBezTo>
                <a:cubicBezTo>
                  <a:pt x="f125" y="f119"/>
                  <a:pt x="f125" y="f119"/>
                  <a:pt x="f125" y="f119"/>
                </a:cubicBezTo>
                <a:cubicBezTo>
                  <a:pt x="f70" y="f126"/>
                  <a:pt x="f69" y="f127"/>
                  <a:pt x="f69" y="f128"/>
                </a:cubicBezTo>
                <a:cubicBezTo>
                  <a:pt x="f70" y="f17"/>
                  <a:pt x="f125" y="f129"/>
                  <a:pt x="f130" y="f131"/>
                </a:cubicBezTo>
                <a:cubicBezTo>
                  <a:pt x="f132" y="f91"/>
                  <a:pt x="f133" y="f91"/>
                  <a:pt x="f109" y="f129"/>
                </a:cubicBezTo>
                <a:cubicBezTo>
                  <a:pt x="f123" y="f134"/>
                  <a:pt x="f123" y="f134"/>
                  <a:pt x="f123" y="f134"/>
                </a:cubicBezTo>
                <a:cubicBezTo>
                  <a:pt x="f123" y="f134"/>
                  <a:pt x="f123" y="f134"/>
                  <a:pt x="f123" y="f134"/>
                </a:cubicBezTo>
                <a:cubicBezTo>
                  <a:pt x="f135" y="f136"/>
                  <a:pt x="f135" y="f136"/>
                  <a:pt x="f135" y="f136"/>
                </a:cubicBezTo>
                <a:lnTo>
                  <a:pt x="f18" y="f118"/>
                </a:lnTo>
                <a:close/>
                <a:moveTo>
                  <a:pt x="f31" y="f126"/>
                </a:moveTo>
                <a:cubicBezTo>
                  <a:pt x="f124" y="f93"/>
                  <a:pt x="f124" y="f93"/>
                  <a:pt x="f124" y="f93"/>
                </a:cubicBezTo>
                <a:cubicBezTo>
                  <a:pt x="f137" y="f96"/>
                  <a:pt x="f124" y="f77"/>
                  <a:pt x="f138" y="f76"/>
                </a:cubicBezTo>
                <a:cubicBezTo>
                  <a:pt x="f139" y="f25"/>
                  <a:pt x="f18" y="f34"/>
                  <a:pt x="f140" y="f77"/>
                </a:cubicBezTo>
                <a:cubicBezTo>
                  <a:pt x="f82" y="f141"/>
                  <a:pt x="f82" y="f141"/>
                  <a:pt x="f82" y="f141"/>
                </a:cubicBezTo>
                <a:cubicBezTo>
                  <a:pt x="f82" y="f141"/>
                  <a:pt x="f82" y="f141"/>
                  <a:pt x="f82" y="f141"/>
                </a:cubicBezTo>
                <a:cubicBezTo>
                  <a:pt x="f33" y="f142"/>
                  <a:pt x="f33" y="f142"/>
                  <a:pt x="f33" y="f142"/>
                </a:cubicBezTo>
                <a:cubicBezTo>
                  <a:pt x="f88" y="f89"/>
                  <a:pt x="f88" y="f89"/>
                  <a:pt x="f88" y="f89"/>
                </a:cubicBezTo>
                <a:cubicBezTo>
                  <a:pt x="f80" y="f131"/>
                  <a:pt x="f143" y="f19"/>
                  <a:pt x="f143" y="f144"/>
                </a:cubicBezTo>
                <a:cubicBezTo>
                  <a:pt x="f143" y="f127"/>
                  <a:pt x="f36" y="f134"/>
                  <a:pt x="f88" y="f136"/>
                </a:cubicBezTo>
                <a:cubicBezTo>
                  <a:pt x="f87" y="f126"/>
                  <a:pt x="f84" y="f119"/>
                  <a:pt x="f82" y="f119"/>
                </a:cubicBezTo>
                <a:cubicBezTo>
                  <a:pt x="f32" y="f119"/>
                  <a:pt x="f14" y="f145"/>
                  <a:pt x="f31" y="f126"/>
                </a:cubicBezTo>
                <a:close/>
                <a:moveTo>
                  <a:pt x="f146" y="f89"/>
                </a:moveTo>
                <a:cubicBezTo>
                  <a:pt x="f147" y="f148"/>
                  <a:pt x="f149" y="f141"/>
                  <a:pt x="f150" y="f77"/>
                </a:cubicBezTo>
                <a:cubicBezTo>
                  <a:pt x="f151" y="f34"/>
                  <a:pt x="f151" y="f34"/>
                  <a:pt x="f151" y="f34"/>
                </a:cubicBezTo>
                <a:cubicBezTo>
                  <a:pt x="f152" y="f125"/>
                  <a:pt x="f122" y="f135"/>
                  <a:pt x="f15" y="f20"/>
                </a:cubicBezTo>
                <a:cubicBezTo>
                  <a:pt x="f16" y="f26"/>
                  <a:pt x="f136" y="f139"/>
                  <a:pt x="f144" y="f123"/>
                </a:cubicBezTo>
                <a:cubicBezTo>
                  <a:pt x="f17" y="f123"/>
                  <a:pt x="f17" y="f123"/>
                  <a:pt x="f17" y="f123"/>
                </a:cubicBezTo>
                <a:cubicBezTo>
                  <a:pt x="f17" y="f123"/>
                  <a:pt x="f148" y="f138"/>
                  <a:pt x="f23" y="f138"/>
                </a:cubicBezTo>
                <a:cubicBezTo>
                  <a:pt x="f10" y="f138"/>
                  <a:pt x="f97" y="f138"/>
                  <a:pt x="f29" y="f123"/>
                </a:cubicBezTo>
                <a:cubicBezTo>
                  <a:pt x="f8" y="f22"/>
                  <a:pt x="f8" y="f30"/>
                  <a:pt x="f8" y="f31"/>
                </a:cubicBezTo>
                <a:cubicBezTo>
                  <a:pt x="f8" y="f82"/>
                  <a:pt x="f103" y="f87"/>
                  <a:pt x="f97" y="f88"/>
                </a:cubicBezTo>
                <a:cubicBezTo>
                  <a:pt x="f31" y="f79"/>
                  <a:pt x="f31" y="f79"/>
                  <a:pt x="f31" y="f79"/>
                </a:cubicBezTo>
                <a:cubicBezTo>
                  <a:pt x="f153" y="f34"/>
                  <a:pt x="f153" y="f34"/>
                  <a:pt x="f153" y="f34"/>
                </a:cubicBezTo>
                <a:cubicBezTo>
                  <a:pt x="f140" y="f28"/>
                  <a:pt x="f18" y="f29"/>
                  <a:pt x="f22" y="f29"/>
                </a:cubicBezTo>
                <a:cubicBezTo>
                  <a:pt x="f123" y="f29"/>
                  <a:pt x="f124" y="f28"/>
                  <a:pt x="f154" y="f25"/>
                </a:cubicBezTo>
                <a:cubicBezTo>
                  <a:pt x="f133" y="f24"/>
                  <a:pt x="f155" y="f156"/>
                  <a:pt x="f108" y="f35"/>
                </a:cubicBezTo>
                <a:cubicBezTo>
                  <a:pt x="f157" y="f142"/>
                  <a:pt x="f130" y="f35"/>
                  <a:pt x="f70" y="f93"/>
                </a:cubicBezTo>
                <a:cubicBezTo>
                  <a:pt x="f66" y="f158"/>
                  <a:pt x="f12" y="f144"/>
                  <a:pt x="f12" y="f134"/>
                </a:cubicBezTo>
                <a:cubicBezTo>
                  <a:pt x="f58" y="f127"/>
                  <a:pt x="f28" y="f136"/>
                  <a:pt x="f25" y="f145"/>
                </a:cubicBezTo>
                <a:cubicBezTo>
                  <a:pt x="f24" y="f159"/>
                  <a:pt x="f77" y="f160"/>
                  <a:pt x="f77" y="f37"/>
                </a:cubicBezTo>
                <a:cubicBezTo>
                  <a:pt x="f96" y="f117"/>
                  <a:pt x="f21" y="f37"/>
                  <a:pt x="f89" y="f122"/>
                </a:cubicBezTo>
                <a:cubicBezTo>
                  <a:pt x="f19" y="f161"/>
                  <a:pt x="f144" y="f90"/>
                  <a:pt x="f19" y="f162"/>
                </a:cubicBezTo>
                <a:cubicBezTo>
                  <a:pt x="f163" y="f164"/>
                  <a:pt x="f163" y="f164"/>
                  <a:pt x="f163" y="f164"/>
                </a:cubicBezTo>
                <a:cubicBezTo>
                  <a:pt x="f163" y="f164"/>
                  <a:pt x="f163" y="f106"/>
                  <a:pt x="f127" y="f106"/>
                </a:cubicBezTo>
                <a:cubicBezTo>
                  <a:pt x="f127" y="f106"/>
                  <a:pt x="f127" y="f106"/>
                  <a:pt x="f127" y="f106"/>
                </a:cubicBezTo>
                <a:cubicBezTo>
                  <a:pt x="f134" y="f115"/>
                  <a:pt x="f126" y="f115"/>
                  <a:pt x="f145" y="f115"/>
                </a:cubicBezTo>
                <a:cubicBezTo>
                  <a:pt x="f159" y="f115"/>
                  <a:pt x="f16" y="f106"/>
                  <a:pt x="f120" y="f113"/>
                </a:cubicBezTo>
                <a:cubicBezTo>
                  <a:pt x="f165" y="f107"/>
                  <a:pt x="f117" y="f99"/>
                  <a:pt x="f160" y="f92"/>
                </a:cubicBezTo>
                <a:cubicBezTo>
                  <a:pt x="f160" y="f92"/>
                  <a:pt x="f160" y="f92"/>
                  <a:pt x="f160" y="f92"/>
                </a:cubicBezTo>
                <a:cubicBezTo>
                  <a:pt x="f158" y="f16"/>
                  <a:pt x="f158" y="f16"/>
                  <a:pt x="f158" y="f16"/>
                </a:cubicBezTo>
                <a:cubicBezTo>
                  <a:pt x="f89" y="f16"/>
                  <a:pt x="f89" y="f118"/>
                  <a:pt x="f89" y="f159"/>
                </a:cubicBezTo>
                <a:cubicBezTo>
                  <a:pt x="f89" y="f166"/>
                  <a:pt x="f89" y="f166"/>
                  <a:pt x="f158" y="f119"/>
                </a:cubicBezTo>
                <a:cubicBezTo>
                  <a:pt x="f131" y="f145"/>
                  <a:pt x="f19" y="f145"/>
                  <a:pt x="f17" y="f119"/>
                </a:cubicBezTo>
                <a:cubicBezTo>
                  <a:pt x="f116" y="f42"/>
                  <a:pt x="f116" y="f42"/>
                  <a:pt x="f116" y="f42"/>
                </a:cubicBezTo>
                <a:cubicBezTo>
                  <a:pt x="f95" y="f42"/>
                  <a:pt x="f94" y="f90"/>
                  <a:pt x="f92" y="f90"/>
                </a:cubicBezTo>
                <a:cubicBezTo>
                  <a:pt x="f90" y="f90"/>
                  <a:pt x="f99" y="f92"/>
                  <a:pt x="f107" y="f94"/>
                </a:cubicBezTo>
                <a:cubicBezTo>
                  <a:pt x="f100" y="f161"/>
                  <a:pt x="f100" y="f41"/>
                  <a:pt x="f100" y="f122"/>
                </a:cubicBezTo>
                <a:cubicBezTo>
                  <a:pt x="f100" y="f37"/>
                  <a:pt x="f162" y="f165"/>
                  <a:pt x="f111" y="f160"/>
                </a:cubicBezTo>
                <a:cubicBezTo>
                  <a:pt x="f90" y="f16"/>
                  <a:pt x="f90" y="f16"/>
                  <a:pt x="f90" y="f16"/>
                </a:cubicBezTo>
                <a:cubicBezTo>
                  <a:pt x="f90" y="f16"/>
                  <a:pt x="f90" y="f16"/>
                  <a:pt x="f90" y="f16"/>
                </a:cubicBezTo>
                <a:cubicBezTo>
                  <a:pt x="f165" y="f128"/>
                  <a:pt x="f165" y="f128"/>
                  <a:pt x="f165" y="f128"/>
                </a:cubicBezTo>
                <a:cubicBezTo>
                  <a:pt x="f15" y="f144"/>
                  <a:pt x="f15" y="f144"/>
                  <a:pt x="f15" y="f17"/>
                </a:cubicBezTo>
                <a:cubicBezTo>
                  <a:pt x="f15" y="f19"/>
                  <a:pt x="f15" y="f129"/>
                  <a:pt x="f165" y="f129"/>
                </a:cubicBezTo>
                <a:cubicBezTo>
                  <a:pt x="f117" y="f158"/>
                  <a:pt x="f13" y="f158"/>
                  <a:pt x="f122" y="f131"/>
                </a:cubicBezTo>
                <a:cubicBezTo>
                  <a:pt x="f101" y="f160"/>
                  <a:pt x="f101" y="f160"/>
                  <a:pt x="f101" y="f160"/>
                </a:cubicBezTo>
                <a:cubicBezTo>
                  <a:pt x="f167" y="f165"/>
                  <a:pt x="f168" y="f165"/>
                  <a:pt x="f104" y="f165"/>
                </a:cubicBezTo>
                <a:cubicBezTo>
                  <a:pt x="f4" y="f165"/>
                  <a:pt x="f169" y="f15"/>
                  <a:pt x="f170" y="f16"/>
                </a:cubicBezTo>
                <a:cubicBezTo>
                  <a:pt x="f171" y="f159"/>
                  <a:pt x="f171" y="f119"/>
                  <a:pt x="f171" y="f126"/>
                </a:cubicBezTo>
                <a:cubicBezTo>
                  <a:pt x="f171" y="f134"/>
                  <a:pt x="f172" y="f163"/>
                  <a:pt x="f173" y="f144"/>
                </a:cubicBezTo>
                <a:cubicBezTo>
                  <a:pt x="f102" y="f158"/>
                  <a:pt x="f102" y="f158"/>
                  <a:pt x="f102" y="f158"/>
                </a:cubicBezTo>
                <a:cubicBezTo>
                  <a:pt x="f102" y="f158"/>
                  <a:pt x="f102" y="f158"/>
                  <a:pt x="f102" y="f158"/>
                </a:cubicBezTo>
                <a:cubicBezTo>
                  <a:pt x="f162" y="f174"/>
                  <a:pt x="f162" y="f174"/>
                  <a:pt x="f162" y="f174"/>
                </a:cubicBezTo>
                <a:cubicBezTo>
                  <a:pt x="f107" y="f156"/>
                  <a:pt x="f107" y="f23"/>
                  <a:pt x="f162" y="f76"/>
                </a:cubicBezTo>
                <a:cubicBezTo>
                  <a:pt x="f100" y="f24"/>
                  <a:pt x="f164" y="f24"/>
                  <a:pt x="f106" y="f76"/>
                </a:cubicBezTo>
                <a:cubicBezTo>
                  <a:pt x="f175" y="f131"/>
                  <a:pt x="f175" y="f131"/>
                  <a:pt x="f175" y="f131"/>
                </a:cubicBezTo>
                <a:cubicBezTo>
                  <a:pt x="f176" y="f144"/>
                  <a:pt x="f177" y="f17"/>
                  <a:pt x="f146" y="f89"/>
                </a:cubicBezTo>
                <a:close/>
              </a:path>
            </a:pathLst>
          </a:custGeom>
          <a:solidFill>
            <a:srgbClr val="FFFFFF"/>
          </a:solidFill>
          <a:ln cap="flat">
            <a:noFill/>
            <a:prstDash val="solid"/>
          </a:ln>
        </p:spPr>
        <p:txBody>
          <a:bodyPr vert="horz" wrap="square" lIns="80677" tIns="40325" rIns="80677" bIns="40325"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588" b="0" i="0" u="none" strike="noStrike" kern="0" cap="none" spc="0" baseline="0">
              <a:solidFill>
                <a:srgbClr val="000000"/>
              </a:solidFill>
              <a:uFillTx/>
              <a:latin typeface="Calibri"/>
              <a:ea typeface="Calibri"/>
              <a:cs typeface="Calibri"/>
            </a:endParaRPr>
          </a:p>
        </p:txBody>
      </p:sp>
      <p:sp>
        <p:nvSpPr>
          <p:cNvPr id="22" name="Google Shape;149;p11">
            <a:extLst>
              <a:ext uri="{FF2B5EF4-FFF2-40B4-BE49-F238E27FC236}">
                <a16:creationId xmlns:a16="http://schemas.microsoft.com/office/drawing/2014/main" id="{CE2B88D6-FB26-4C85-A117-4312D1C384FF}"/>
              </a:ext>
            </a:extLst>
          </p:cNvPr>
          <p:cNvSpPr/>
          <p:nvPr/>
        </p:nvSpPr>
        <p:spPr>
          <a:xfrm>
            <a:off x="2039925" y="4830692"/>
            <a:ext cx="792812" cy="665354"/>
          </a:xfrm>
          <a:custGeom>
            <a:avLst/>
            <a:gdLst>
              <a:gd name="f0" fmla="val w"/>
              <a:gd name="f1" fmla="val h"/>
              <a:gd name="f2" fmla="val 0"/>
              <a:gd name="f3" fmla="val 192"/>
              <a:gd name="f4" fmla="val 161"/>
              <a:gd name="f5" fmla="val 26"/>
              <a:gd name="f6" fmla="val 131"/>
              <a:gd name="f7" fmla="val 87"/>
              <a:gd name="f8" fmla="val 84"/>
              <a:gd name="f9" fmla="val 29"/>
              <a:gd name="f10" fmla="val 81"/>
              <a:gd name="f11" fmla="val 32"/>
              <a:gd name="f12" fmla="val 43"/>
              <a:gd name="f13" fmla="val 46"/>
              <a:gd name="f14" fmla="val 49"/>
              <a:gd name="f15" fmla="val 134"/>
              <a:gd name="f16" fmla="val 137"/>
              <a:gd name="f17" fmla="val 71"/>
              <a:gd name="f18" fmla="val 66"/>
              <a:gd name="f19" fmla="val 67"/>
              <a:gd name="f20" fmla="val 64"/>
              <a:gd name="f21" fmla="val 69"/>
              <a:gd name="f22" fmla="val 72"/>
              <a:gd name="f23" fmla="val 85"/>
              <a:gd name="f24" fmla="val 88"/>
              <a:gd name="f25" fmla="val 109"/>
              <a:gd name="f26" fmla="val 53"/>
              <a:gd name="f27" fmla="val 106"/>
              <a:gd name="f28" fmla="val 103"/>
              <a:gd name="f29" fmla="val 55"/>
              <a:gd name="f30" fmla="val 59"/>
              <a:gd name="f31" fmla="val 120"/>
              <a:gd name="f32" fmla="val 123"/>
              <a:gd name="f33" fmla="val 126"/>
              <a:gd name="f34" fmla="val 148"/>
              <a:gd name="f35" fmla="val 39"/>
              <a:gd name="f36" fmla="val 144"/>
              <a:gd name="f37" fmla="val 141"/>
              <a:gd name="f38" fmla="val 42"/>
              <a:gd name="f39" fmla="val 45"/>
              <a:gd name="f40" fmla="val 158"/>
              <a:gd name="f41" fmla="val 162"/>
              <a:gd name="f42" fmla="val 165"/>
              <a:gd name="f43" fmla="val 70"/>
              <a:gd name="f44" fmla="val 57"/>
              <a:gd name="f45" fmla="val 108"/>
              <a:gd name="f46" fmla="val 143"/>
              <a:gd name="f47" fmla="val 21"/>
              <a:gd name="f48" fmla="val 146"/>
              <a:gd name="f49" fmla="val 27"/>
              <a:gd name="f50" fmla="val 8"/>
              <a:gd name="f51" fmla="val 136"/>
              <a:gd name="f52" fmla="val 7"/>
              <a:gd name="f53" fmla="val 139"/>
              <a:gd name="f54" fmla="val 14"/>
              <a:gd name="f55" fmla="val 105"/>
              <a:gd name="f56" fmla="val 34"/>
              <a:gd name="f57" fmla="val 68"/>
              <a:gd name="f58" fmla="val 28"/>
              <a:gd name="f59" fmla="val 56"/>
              <a:gd name="f60" fmla="val 149"/>
              <a:gd name="f61" fmla="val 173"/>
              <a:gd name="f62" fmla="val 138"/>
              <a:gd name="f63" fmla="val 145"/>
              <a:gd name="f64" fmla="val 16"/>
              <a:gd name="f65" fmla="val 20"/>
              <a:gd name="f66" fmla="val 23"/>
              <a:gd name="f67" fmla="val 12"/>
              <a:gd name="f68" fmla="val 154"/>
              <a:gd name="f69" fmla="*/ f0 1 192"/>
              <a:gd name="f70" fmla="*/ f1 1 161"/>
              <a:gd name="f71" fmla="val f2"/>
              <a:gd name="f72" fmla="val f3"/>
              <a:gd name="f73" fmla="val f4"/>
              <a:gd name="f74" fmla="+- f73 0 f71"/>
              <a:gd name="f75" fmla="+- f72 0 f71"/>
              <a:gd name="f76" fmla="*/ f75 1 192"/>
              <a:gd name="f77" fmla="*/ f74 1 161"/>
              <a:gd name="f78" fmla="*/ f71 1 f76"/>
              <a:gd name="f79" fmla="*/ f72 1 f76"/>
              <a:gd name="f80" fmla="*/ f71 1 f77"/>
              <a:gd name="f81" fmla="*/ f73 1 f77"/>
              <a:gd name="f82" fmla="*/ f78 f69 1"/>
              <a:gd name="f83" fmla="*/ f79 f69 1"/>
              <a:gd name="f84" fmla="*/ f81 f70 1"/>
              <a:gd name="f85" fmla="*/ f80 f70 1"/>
            </a:gdLst>
            <a:ahLst/>
            <a:cxnLst>
              <a:cxn ang="3cd4">
                <a:pos x="hc" y="t"/>
              </a:cxn>
              <a:cxn ang="0">
                <a:pos x="r" y="vc"/>
              </a:cxn>
              <a:cxn ang="cd4">
                <a:pos x="hc" y="b"/>
              </a:cxn>
              <a:cxn ang="cd2">
                <a:pos x="l" y="vc"/>
              </a:cxn>
            </a:cxnLst>
            <a:rect l="f82" t="f85" r="f83" b="f84"/>
            <a:pathLst>
              <a:path w="192" h="161">
                <a:moveTo>
                  <a:pt x="f5" y="f6"/>
                </a:moveTo>
                <a:cubicBezTo>
                  <a:pt x="f5" y="f7"/>
                  <a:pt x="f5" y="f7"/>
                  <a:pt x="f5" y="f7"/>
                </a:cubicBezTo>
                <a:cubicBezTo>
                  <a:pt x="f5" y="f8"/>
                  <a:pt x="f9" y="f10"/>
                  <a:pt x="f11" y="f10"/>
                </a:cubicBezTo>
                <a:cubicBezTo>
                  <a:pt x="f12" y="f10"/>
                  <a:pt x="f12" y="f10"/>
                  <a:pt x="f12" y="f10"/>
                </a:cubicBezTo>
                <a:cubicBezTo>
                  <a:pt x="f13" y="f10"/>
                  <a:pt x="f14" y="f8"/>
                  <a:pt x="f14" y="f7"/>
                </a:cubicBezTo>
                <a:cubicBezTo>
                  <a:pt x="f14" y="f6"/>
                  <a:pt x="f14" y="f6"/>
                  <a:pt x="f14" y="f6"/>
                </a:cubicBezTo>
                <a:cubicBezTo>
                  <a:pt x="f14" y="f15"/>
                  <a:pt x="f13" y="f16"/>
                  <a:pt x="f12" y="f16"/>
                </a:cubicBezTo>
                <a:cubicBezTo>
                  <a:pt x="f11" y="f16"/>
                  <a:pt x="f11" y="f16"/>
                  <a:pt x="f11" y="f16"/>
                </a:cubicBezTo>
                <a:cubicBezTo>
                  <a:pt x="f9" y="f16"/>
                  <a:pt x="f5" y="f15"/>
                  <a:pt x="f5" y="f6"/>
                </a:cubicBezTo>
                <a:close/>
                <a:moveTo>
                  <a:pt x="f17" y="f18"/>
                </a:moveTo>
                <a:cubicBezTo>
                  <a:pt x="f19" y="f18"/>
                  <a:pt x="f20" y="f21"/>
                  <a:pt x="f20" y="f22"/>
                </a:cubicBezTo>
                <a:cubicBezTo>
                  <a:pt x="f20" y="f6"/>
                  <a:pt x="f20" y="f6"/>
                  <a:pt x="f20" y="f6"/>
                </a:cubicBezTo>
                <a:cubicBezTo>
                  <a:pt x="f20" y="f15"/>
                  <a:pt x="f19" y="f16"/>
                  <a:pt x="f17" y="f16"/>
                </a:cubicBezTo>
                <a:cubicBezTo>
                  <a:pt x="f10" y="f16"/>
                  <a:pt x="f10" y="f16"/>
                  <a:pt x="f10" y="f16"/>
                </a:cubicBezTo>
                <a:cubicBezTo>
                  <a:pt x="f23" y="f16"/>
                  <a:pt x="f24" y="f15"/>
                  <a:pt x="f24" y="f6"/>
                </a:cubicBezTo>
                <a:cubicBezTo>
                  <a:pt x="f24" y="f22"/>
                  <a:pt x="f24" y="f22"/>
                  <a:pt x="f24" y="f22"/>
                </a:cubicBezTo>
                <a:cubicBezTo>
                  <a:pt x="f24" y="f21"/>
                  <a:pt x="f23" y="f18"/>
                  <a:pt x="f10" y="f18"/>
                </a:cubicBezTo>
                <a:lnTo>
                  <a:pt x="f17" y="f18"/>
                </a:lnTo>
                <a:close/>
                <a:moveTo>
                  <a:pt x="f25" y="f26"/>
                </a:moveTo>
                <a:cubicBezTo>
                  <a:pt x="f27" y="f26"/>
                  <a:pt x="f28" y="f29"/>
                  <a:pt x="f28" y="f30"/>
                </a:cubicBezTo>
                <a:cubicBezTo>
                  <a:pt x="f28" y="f6"/>
                  <a:pt x="f28" y="f6"/>
                  <a:pt x="f28" y="f6"/>
                </a:cubicBezTo>
                <a:cubicBezTo>
                  <a:pt x="f28" y="f15"/>
                  <a:pt x="f27" y="f16"/>
                  <a:pt x="f25" y="f16"/>
                </a:cubicBezTo>
                <a:cubicBezTo>
                  <a:pt x="f31" y="f16"/>
                  <a:pt x="f31" y="f16"/>
                  <a:pt x="f31" y="f16"/>
                </a:cubicBezTo>
                <a:cubicBezTo>
                  <a:pt x="f32" y="f16"/>
                  <a:pt x="f33" y="f15"/>
                  <a:pt x="f33" y="f6"/>
                </a:cubicBezTo>
                <a:cubicBezTo>
                  <a:pt x="f33" y="f30"/>
                  <a:pt x="f33" y="f30"/>
                  <a:pt x="f33" y="f30"/>
                </a:cubicBezTo>
                <a:cubicBezTo>
                  <a:pt x="f33" y="f29"/>
                  <a:pt x="f32" y="f26"/>
                  <a:pt x="f31" y="f26"/>
                </a:cubicBezTo>
                <a:lnTo>
                  <a:pt x="f25" y="f26"/>
                </a:lnTo>
                <a:close/>
                <a:moveTo>
                  <a:pt x="f34" y="f35"/>
                </a:moveTo>
                <a:cubicBezTo>
                  <a:pt x="f36" y="f35"/>
                  <a:pt x="f37" y="f38"/>
                  <a:pt x="f37" y="f39"/>
                </a:cubicBezTo>
                <a:cubicBezTo>
                  <a:pt x="f37" y="f6"/>
                  <a:pt x="f37" y="f6"/>
                  <a:pt x="f37" y="f6"/>
                </a:cubicBezTo>
                <a:cubicBezTo>
                  <a:pt x="f37" y="f15"/>
                  <a:pt x="f36" y="f16"/>
                  <a:pt x="f34" y="f16"/>
                </a:cubicBezTo>
                <a:cubicBezTo>
                  <a:pt x="f40" y="f16"/>
                  <a:pt x="f40" y="f16"/>
                  <a:pt x="f40" y="f16"/>
                </a:cubicBezTo>
                <a:cubicBezTo>
                  <a:pt x="f41" y="f16"/>
                  <a:pt x="f42" y="f15"/>
                  <a:pt x="f42" y="f6"/>
                </a:cubicBezTo>
                <a:cubicBezTo>
                  <a:pt x="f42" y="f39"/>
                  <a:pt x="f42" y="f39"/>
                  <a:pt x="f42" y="f39"/>
                </a:cubicBezTo>
                <a:cubicBezTo>
                  <a:pt x="f42" y="f38"/>
                  <a:pt x="f41" y="f35"/>
                  <a:pt x="f40" y="f35"/>
                </a:cubicBezTo>
                <a:lnTo>
                  <a:pt x="f34" y="f35"/>
                </a:lnTo>
                <a:close/>
                <a:moveTo>
                  <a:pt x="f9" y="f20"/>
                </a:moveTo>
                <a:cubicBezTo>
                  <a:pt x="f43" y="f44"/>
                  <a:pt x="f45" y="f38"/>
                  <a:pt x="f46" y="f47"/>
                </a:cubicBezTo>
                <a:cubicBezTo>
                  <a:pt x="f48" y="f49"/>
                  <a:pt x="f48" y="f49"/>
                  <a:pt x="f48" y="f49"/>
                </a:cubicBezTo>
                <a:cubicBezTo>
                  <a:pt x="f40" y="f50"/>
                  <a:pt x="f40" y="f50"/>
                  <a:pt x="f40" y="f50"/>
                </a:cubicBezTo>
                <a:cubicBezTo>
                  <a:pt x="f51" y="f52"/>
                  <a:pt x="f51" y="f52"/>
                  <a:pt x="f51" y="f52"/>
                </a:cubicBezTo>
                <a:cubicBezTo>
                  <a:pt x="f53" y="f54"/>
                  <a:pt x="f53" y="f54"/>
                  <a:pt x="f53" y="f54"/>
                </a:cubicBezTo>
                <a:cubicBezTo>
                  <a:pt x="f55" y="f56"/>
                  <a:pt x="f57" y="f14"/>
                  <a:pt x="f58" y="f59"/>
                </a:cubicBezTo>
                <a:lnTo>
                  <a:pt x="f9" y="f20"/>
                </a:lnTo>
                <a:close/>
                <a:moveTo>
                  <a:pt x="f3" y="f60"/>
                </a:moveTo>
                <a:cubicBezTo>
                  <a:pt x="f61" y="f62"/>
                  <a:pt x="f61" y="f62"/>
                  <a:pt x="f61" y="f62"/>
                </a:cubicBezTo>
                <a:cubicBezTo>
                  <a:pt x="f61" y="f63"/>
                  <a:pt x="f61" y="f63"/>
                  <a:pt x="f61" y="f63"/>
                </a:cubicBezTo>
                <a:cubicBezTo>
                  <a:pt x="f64" y="f63"/>
                  <a:pt x="f64" y="f63"/>
                  <a:pt x="f64" y="f63"/>
                </a:cubicBezTo>
                <a:cubicBezTo>
                  <a:pt x="f64" y="f65"/>
                  <a:pt x="f64" y="f65"/>
                  <a:pt x="f64" y="f65"/>
                </a:cubicBezTo>
                <a:cubicBezTo>
                  <a:pt x="f66" y="f65"/>
                  <a:pt x="f66" y="f65"/>
                  <a:pt x="f66" y="f65"/>
                </a:cubicBezTo>
                <a:cubicBezTo>
                  <a:pt x="f67" y="f2"/>
                  <a:pt x="f67" y="f2"/>
                  <a:pt x="f67" y="f2"/>
                </a:cubicBezTo>
                <a:cubicBezTo>
                  <a:pt x="f2" y="f65"/>
                  <a:pt x="f2" y="f65"/>
                  <a:pt x="f2" y="f65"/>
                </a:cubicBezTo>
                <a:cubicBezTo>
                  <a:pt x="f52" y="f65"/>
                  <a:pt x="f52" y="f65"/>
                  <a:pt x="f52" y="f65"/>
                </a:cubicBezTo>
                <a:cubicBezTo>
                  <a:pt x="f52" y="f63"/>
                  <a:pt x="f52" y="f63"/>
                  <a:pt x="f52" y="f63"/>
                </a:cubicBezTo>
                <a:cubicBezTo>
                  <a:pt x="f52" y="f60"/>
                  <a:pt x="f52" y="f60"/>
                  <a:pt x="f52" y="f60"/>
                </a:cubicBezTo>
                <a:cubicBezTo>
                  <a:pt x="f52" y="f68"/>
                  <a:pt x="f52" y="f68"/>
                  <a:pt x="f52" y="f68"/>
                </a:cubicBezTo>
                <a:cubicBezTo>
                  <a:pt x="f61" y="f68"/>
                  <a:pt x="f61" y="f68"/>
                  <a:pt x="f61" y="f68"/>
                </a:cubicBezTo>
                <a:cubicBezTo>
                  <a:pt x="f61" y="f4"/>
                  <a:pt x="f61" y="f4"/>
                  <a:pt x="f61" y="f4"/>
                </a:cubicBezTo>
                <a:lnTo>
                  <a:pt x="f3" y="f60"/>
                </a:lnTo>
                <a:close/>
              </a:path>
            </a:pathLst>
          </a:custGeom>
          <a:solidFill>
            <a:srgbClr val="FFFFFF"/>
          </a:solidFill>
          <a:ln cap="flat">
            <a:noFill/>
            <a:prstDash val="solid"/>
          </a:ln>
        </p:spPr>
        <p:txBody>
          <a:bodyPr vert="horz" wrap="square" lIns="80677" tIns="40325" rIns="80677" bIns="40325"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588" b="0" i="0" u="none" strike="noStrike" kern="0" cap="none" spc="0" baseline="0">
              <a:solidFill>
                <a:srgbClr val="000000"/>
              </a:solidFill>
              <a:uFillTx/>
              <a:latin typeface="Calibri"/>
              <a:ea typeface="Calibri"/>
              <a:cs typeface="Calibri"/>
            </a:endParaRPr>
          </a:p>
        </p:txBody>
      </p:sp>
      <p:sp>
        <p:nvSpPr>
          <p:cNvPr id="23" name="Google Shape;150;p11">
            <a:extLst>
              <a:ext uri="{FF2B5EF4-FFF2-40B4-BE49-F238E27FC236}">
                <a16:creationId xmlns:a16="http://schemas.microsoft.com/office/drawing/2014/main" id="{3B8E59EB-311A-469D-9B9C-E1693F8A7472}"/>
              </a:ext>
            </a:extLst>
          </p:cNvPr>
          <p:cNvSpPr/>
          <p:nvPr/>
        </p:nvSpPr>
        <p:spPr>
          <a:xfrm>
            <a:off x="862937" y="2340928"/>
            <a:ext cx="731181" cy="656941"/>
          </a:xfrm>
          <a:custGeom>
            <a:avLst/>
            <a:gdLst>
              <a:gd name="f0" fmla="val w"/>
              <a:gd name="f1" fmla="val h"/>
              <a:gd name="f2" fmla="val 0"/>
              <a:gd name="f3" fmla="val 177"/>
              <a:gd name="f4" fmla="val 159"/>
              <a:gd name="f5" fmla="val 121"/>
              <a:gd name="f6" fmla="val 21"/>
              <a:gd name="f7" fmla="val 110"/>
              <a:gd name="f8" fmla="val 109"/>
              <a:gd name="f9" fmla="val 15"/>
              <a:gd name="f10" fmla="val 105"/>
              <a:gd name="f11" fmla="val 10"/>
              <a:gd name="f12" fmla="val 99"/>
              <a:gd name="f13" fmla="val 79"/>
              <a:gd name="f14" fmla="val 73"/>
              <a:gd name="f15" fmla="val 68"/>
              <a:gd name="f16" fmla="val 67"/>
              <a:gd name="f17" fmla="val 57"/>
              <a:gd name="f18" fmla="val 9"/>
              <a:gd name="f19" fmla="val 66"/>
              <a:gd name="f20" fmla="val 76"/>
              <a:gd name="f21" fmla="val 101"/>
              <a:gd name="f22" fmla="val 112"/>
              <a:gd name="f23" fmla="val 120"/>
              <a:gd name="f24" fmla="val 27"/>
              <a:gd name="f25" fmla="val 88"/>
              <a:gd name="f26" fmla="val 72"/>
              <a:gd name="f27" fmla="val 82"/>
              <a:gd name="f28" fmla="val 77"/>
              <a:gd name="f29" fmla="val 80"/>
              <a:gd name="f30" fmla="val 98"/>
              <a:gd name="f31" fmla="val 102"/>
              <a:gd name="f32" fmla="val 106"/>
              <a:gd name="f33" fmla="val 151"/>
              <a:gd name="f34" fmla="val 164"/>
              <a:gd name="f35" fmla="val 175"/>
              <a:gd name="f36" fmla="val 63"/>
              <a:gd name="f37" fmla="val 49"/>
              <a:gd name="f38" fmla="val 36"/>
              <a:gd name="f39" fmla="val 168"/>
              <a:gd name="f40" fmla="val 26"/>
              <a:gd name="f41" fmla="val 157"/>
              <a:gd name="f42" fmla="val 147"/>
              <a:gd name="f43" fmla="val 142"/>
              <a:gd name="f44" fmla="val 135"/>
              <a:gd name="f45" fmla="val 127"/>
              <a:gd name="f46" fmla="val 122"/>
              <a:gd name="f47" fmla="val 56"/>
              <a:gd name="f48" fmla="val 42"/>
              <a:gd name="f49" fmla="val 34"/>
              <a:gd name="f50" fmla="val 28"/>
              <a:gd name="f51" fmla="val 2"/>
              <a:gd name="f52" fmla="val 14"/>
              <a:gd name="f53" fmla="val 96"/>
              <a:gd name="f54" fmla="val 107"/>
              <a:gd name="f55" fmla="val 111"/>
              <a:gd name="f56" fmla="val 16"/>
              <a:gd name="f57" fmla="val 6"/>
              <a:gd name="f58" fmla="val 90"/>
              <a:gd name="f59" fmla="val 148"/>
              <a:gd name="f60" fmla="val 172"/>
              <a:gd name="f61" fmla="val 162"/>
              <a:gd name="f62" fmla="val 97"/>
              <a:gd name="f63" fmla="val 81"/>
              <a:gd name="f64" fmla="val 78"/>
              <a:gd name="f65" fmla="val 83"/>
              <a:gd name="f66" fmla="val 87"/>
              <a:gd name="f67" fmla="val 95"/>
              <a:gd name="f68" fmla="val 103"/>
              <a:gd name="f69" fmla="val 100"/>
              <a:gd name="f70" fmla="*/ f0 1 177"/>
              <a:gd name="f71" fmla="*/ f1 1 159"/>
              <a:gd name="f72" fmla="val f2"/>
              <a:gd name="f73" fmla="val f3"/>
              <a:gd name="f74" fmla="val f4"/>
              <a:gd name="f75" fmla="+- f74 0 f72"/>
              <a:gd name="f76" fmla="+- f73 0 f72"/>
              <a:gd name="f77" fmla="*/ f76 1 177"/>
              <a:gd name="f78" fmla="*/ f75 1 159"/>
              <a:gd name="f79" fmla="*/ f72 1 f77"/>
              <a:gd name="f80" fmla="*/ f73 1 f77"/>
              <a:gd name="f81" fmla="*/ f72 1 f78"/>
              <a:gd name="f82" fmla="*/ f74 1 f78"/>
              <a:gd name="f83" fmla="*/ f79 f70 1"/>
              <a:gd name="f84" fmla="*/ f80 f70 1"/>
              <a:gd name="f85" fmla="*/ f82 f71 1"/>
              <a:gd name="f86" fmla="*/ f81 f71 1"/>
            </a:gdLst>
            <a:ahLst/>
            <a:cxnLst>
              <a:cxn ang="3cd4">
                <a:pos x="hc" y="t"/>
              </a:cxn>
              <a:cxn ang="0">
                <a:pos x="r" y="vc"/>
              </a:cxn>
              <a:cxn ang="cd4">
                <a:pos x="hc" y="b"/>
              </a:cxn>
              <a:cxn ang="cd2">
                <a:pos x="l" y="vc"/>
              </a:cxn>
            </a:cxnLst>
            <a:rect l="f83" t="f86" r="f84" b="f85"/>
            <a:pathLst>
              <a:path w="177" h="159">
                <a:moveTo>
                  <a:pt x="f5" y="f6"/>
                </a:moveTo>
                <a:cubicBezTo>
                  <a:pt x="f7" y="f6"/>
                  <a:pt x="f7" y="f6"/>
                  <a:pt x="f7" y="f6"/>
                </a:cubicBezTo>
                <a:cubicBezTo>
                  <a:pt x="f8" y="f9"/>
                  <a:pt x="f10" y="f11"/>
                  <a:pt x="f12" y="f11"/>
                </a:cubicBezTo>
                <a:cubicBezTo>
                  <a:pt x="f13" y="f11"/>
                  <a:pt x="f13" y="f11"/>
                  <a:pt x="f13" y="f11"/>
                </a:cubicBezTo>
                <a:cubicBezTo>
                  <a:pt x="f14" y="f11"/>
                  <a:pt x="f15" y="f9"/>
                  <a:pt x="f16" y="f6"/>
                </a:cubicBezTo>
                <a:cubicBezTo>
                  <a:pt x="f17" y="f6"/>
                  <a:pt x="f17" y="f6"/>
                  <a:pt x="f17" y="f6"/>
                </a:cubicBezTo>
                <a:cubicBezTo>
                  <a:pt x="f17" y="f18"/>
                  <a:pt x="f19" y="f2"/>
                  <a:pt x="f20" y="f2"/>
                </a:cubicBezTo>
                <a:cubicBezTo>
                  <a:pt x="f21" y="f2"/>
                  <a:pt x="f21" y="f2"/>
                  <a:pt x="f21" y="f2"/>
                </a:cubicBezTo>
                <a:cubicBezTo>
                  <a:pt x="f22" y="f2"/>
                  <a:pt x="f23" y="f18"/>
                  <a:pt x="f5" y="f6"/>
                </a:cubicBezTo>
                <a:close/>
                <a:moveTo>
                  <a:pt x="f24" y="f25"/>
                </a:moveTo>
                <a:cubicBezTo>
                  <a:pt x="f26" y="f25"/>
                  <a:pt x="f26" y="f25"/>
                  <a:pt x="f26" y="f25"/>
                </a:cubicBezTo>
                <a:cubicBezTo>
                  <a:pt x="f26" y="f27"/>
                  <a:pt x="f26" y="f27"/>
                  <a:pt x="f26" y="f27"/>
                </a:cubicBezTo>
                <a:cubicBezTo>
                  <a:pt x="f26" y="f28"/>
                  <a:pt x="f20" y="f14"/>
                  <a:pt x="f29" y="f14"/>
                </a:cubicBezTo>
                <a:cubicBezTo>
                  <a:pt x="f30" y="f14"/>
                  <a:pt x="f30" y="f14"/>
                  <a:pt x="f30" y="f14"/>
                </a:cubicBezTo>
                <a:cubicBezTo>
                  <a:pt x="f31" y="f14"/>
                  <a:pt x="f32" y="f28"/>
                  <a:pt x="f32" y="f27"/>
                </a:cubicBezTo>
                <a:cubicBezTo>
                  <a:pt x="f32" y="f25"/>
                  <a:pt x="f32" y="f25"/>
                  <a:pt x="f32" y="f25"/>
                </a:cubicBezTo>
                <a:cubicBezTo>
                  <a:pt x="f33" y="f25"/>
                  <a:pt x="f33" y="f25"/>
                  <a:pt x="f33" y="f25"/>
                </a:cubicBezTo>
                <a:cubicBezTo>
                  <a:pt x="f34" y="f25"/>
                  <a:pt x="f35" y="f28"/>
                  <a:pt x="f3" y="f36"/>
                </a:cubicBezTo>
                <a:cubicBezTo>
                  <a:pt x="f3" y="f37"/>
                  <a:pt x="f3" y="f37"/>
                  <a:pt x="f3" y="f37"/>
                </a:cubicBezTo>
                <a:cubicBezTo>
                  <a:pt x="f3" y="f38"/>
                  <a:pt x="f39" y="f40"/>
                  <a:pt x="f41" y="f40"/>
                </a:cubicBezTo>
                <a:cubicBezTo>
                  <a:pt x="f42" y="f40"/>
                  <a:pt x="f42" y="f40"/>
                  <a:pt x="f42" y="f40"/>
                </a:cubicBezTo>
                <a:cubicBezTo>
                  <a:pt x="f43" y="f40"/>
                  <a:pt x="f43" y="f40"/>
                  <a:pt x="f43" y="f40"/>
                </a:cubicBezTo>
                <a:cubicBezTo>
                  <a:pt x="f44" y="f40"/>
                  <a:pt x="f44" y="f40"/>
                  <a:pt x="f44" y="f40"/>
                </a:cubicBezTo>
                <a:cubicBezTo>
                  <a:pt x="f45" y="f40"/>
                  <a:pt x="f45" y="f40"/>
                  <a:pt x="f45" y="f40"/>
                </a:cubicBezTo>
                <a:cubicBezTo>
                  <a:pt x="f46" y="f40"/>
                  <a:pt x="f46" y="f40"/>
                  <a:pt x="f46" y="f40"/>
                </a:cubicBezTo>
                <a:cubicBezTo>
                  <a:pt x="f8" y="f40"/>
                  <a:pt x="f8" y="f40"/>
                  <a:pt x="f8" y="f40"/>
                </a:cubicBezTo>
                <a:cubicBezTo>
                  <a:pt x="f15" y="f40"/>
                  <a:pt x="f15" y="f40"/>
                  <a:pt x="f15" y="f40"/>
                </a:cubicBezTo>
                <a:cubicBezTo>
                  <a:pt x="f47" y="f40"/>
                  <a:pt x="f47" y="f40"/>
                  <a:pt x="f47" y="f40"/>
                </a:cubicBezTo>
                <a:cubicBezTo>
                  <a:pt x="f48" y="f40"/>
                  <a:pt x="f48" y="f40"/>
                  <a:pt x="f48" y="f40"/>
                </a:cubicBezTo>
                <a:cubicBezTo>
                  <a:pt x="f49" y="f40"/>
                  <a:pt x="f49" y="f40"/>
                  <a:pt x="f49" y="f40"/>
                </a:cubicBezTo>
                <a:cubicBezTo>
                  <a:pt x="f50" y="f40"/>
                  <a:pt x="f50" y="f40"/>
                  <a:pt x="f50" y="f40"/>
                </a:cubicBezTo>
                <a:cubicBezTo>
                  <a:pt x="f6" y="f40"/>
                  <a:pt x="f6" y="f40"/>
                  <a:pt x="f6" y="f40"/>
                </a:cubicBezTo>
                <a:cubicBezTo>
                  <a:pt x="f11" y="f40"/>
                  <a:pt x="f2" y="f38"/>
                  <a:pt x="f2" y="f37"/>
                </a:cubicBezTo>
                <a:cubicBezTo>
                  <a:pt x="f2" y="f36"/>
                  <a:pt x="f2" y="f36"/>
                  <a:pt x="f2" y="f36"/>
                </a:cubicBezTo>
                <a:cubicBezTo>
                  <a:pt x="f51" y="f28"/>
                  <a:pt x="f52" y="f25"/>
                  <a:pt x="f24" y="f25"/>
                </a:cubicBezTo>
                <a:close/>
                <a:moveTo>
                  <a:pt x="f33" y="f53"/>
                </a:moveTo>
                <a:cubicBezTo>
                  <a:pt x="f32" y="f53"/>
                  <a:pt x="f32" y="f53"/>
                  <a:pt x="f32" y="f53"/>
                </a:cubicBezTo>
                <a:cubicBezTo>
                  <a:pt x="f32" y="f31"/>
                  <a:pt x="f32" y="f31"/>
                  <a:pt x="f32" y="f31"/>
                </a:cubicBezTo>
                <a:cubicBezTo>
                  <a:pt x="f32" y="f54"/>
                  <a:pt x="f31" y="f55"/>
                  <a:pt x="f30" y="f55"/>
                </a:cubicBezTo>
                <a:cubicBezTo>
                  <a:pt x="f29" y="f55"/>
                  <a:pt x="f29" y="f55"/>
                  <a:pt x="f29" y="f55"/>
                </a:cubicBezTo>
                <a:cubicBezTo>
                  <a:pt x="f20" y="f55"/>
                  <a:pt x="f26" y="f54"/>
                  <a:pt x="f26" y="f31"/>
                </a:cubicBezTo>
                <a:cubicBezTo>
                  <a:pt x="f26" y="f53"/>
                  <a:pt x="f26" y="f53"/>
                  <a:pt x="f26" y="f53"/>
                </a:cubicBezTo>
                <a:cubicBezTo>
                  <a:pt x="f24" y="f53"/>
                  <a:pt x="f24" y="f53"/>
                  <a:pt x="f24" y="f53"/>
                </a:cubicBezTo>
                <a:cubicBezTo>
                  <a:pt x="f56" y="f53"/>
                  <a:pt x="f57" y="f58"/>
                  <a:pt x="f2" y="f29"/>
                </a:cubicBezTo>
                <a:cubicBezTo>
                  <a:pt x="f2" y="f44"/>
                  <a:pt x="f2" y="f44"/>
                  <a:pt x="f2" y="f44"/>
                </a:cubicBezTo>
                <a:cubicBezTo>
                  <a:pt x="f2" y="f59"/>
                  <a:pt x="f11" y="f4"/>
                  <a:pt x="f6" y="f4"/>
                </a:cubicBezTo>
                <a:cubicBezTo>
                  <a:pt x="f50" y="f4"/>
                  <a:pt x="f50" y="f4"/>
                  <a:pt x="f50" y="f4"/>
                </a:cubicBezTo>
                <a:cubicBezTo>
                  <a:pt x="f49" y="f4"/>
                  <a:pt x="f49" y="f4"/>
                  <a:pt x="f49" y="f4"/>
                </a:cubicBezTo>
                <a:cubicBezTo>
                  <a:pt x="f48" y="f4"/>
                  <a:pt x="f48" y="f4"/>
                  <a:pt x="f48" y="f4"/>
                </a:cubicBezTo>
                <a:cubicBezTo>
                  <a:pt x="f44" y="f4"/>
                  <a:pt x="f44" y="f4"/>
                  <a:pt x="f44" y="f4"/>
                </a:cubicBezTo>
                <a:cubicBezTo>
                  <a:pt x="f43" y="f4"/>
                  <a:pt x="f43" y="f4"/>
                  <a:pt x="f43" y="f4"/>
                </a:cubicBezTo>
                <a:cubicBezTo>
                  <a:pt x="f42" y="f4"/>
                  <a:pt x="f42" y="f4"/>
                  <a:pt x="f42" y="f4"/>
                </a:cubicBezTo>
                <a:cubicBezTo>
                  <a:pt x="f41" y="f4"/>
                  <a:pt x="f41" y="f4"/>
                  <a:pt x="f41" y="f4"/>
                </a:cubicBezTo>
                <a:cubicBezTo>
                  <a:pt x="f39" y="f4"/>
                  <a:pt x="f3" y="f59"/>
                  <a:pt x="f3" y="f44"/>
                </a:cubicBezTo>
                <a:cubicBezTo>
                  <a:pt x="f3" y="f29"/>
                  <a:pt x="f3" y="f29"/>
                  <a:pt x="f3" y="f29"/>
                </a:cubicBezTo>
                <a:cubicBezTo>
                  <a:pt x="f60" y="f58"/>
                  <a:pt x="f61" y="f53"/>
                  <a:pt x="f33" y="f53"/>
                </a:cubicBezTo>
                <a:close/>
                <a:moveTo>
                  <a:pt x="f62" y="f29"/>
                </a:moveTo>
                <a:cubicBezTo>
                  <a:pt x="f63" y="f29"/>
                  <a:pt x="f63" y="f29"/>
                  <a:pt x="f63" y="f29"/>
                </a:cubicBezTo>
                <a:cubicBezTo>
                  <a:pt x="f13" y="f29"/>
                  <a:pt x="f64" y="f63"/>
                  <a:pt x="f64" y="f65"/>
                </a:cubicBezTo>
                <a:cubicBezTo>
                  <a:pt x="f64" y="f66"/>
                  <a:pt x="f64" y="f66"/>
                  <a:pt x="f64" y="f66"/>
                </a:cubicBezTo>
                <a:cubicBezTo>
                  <a:pt x="f64" y="f58"/>
                  <a:pt x="f64" y="f58"/>
                  <a:pt x="f64" y="f58"/>
                </a:cubicBezTo>
                <a:cubicBezTo>
                  <a:pt x="f64" y="f67"/>
                  <a:pt x="f64" y="f67"/>
                  <a:pt x="f64" y="f67"/>
                </a:cubicBezTo>
                <a:cubicBezTo>
                  <a:pt x="f64" y="f62"/>
                  <a:pt x="f64" y="f62"/>
                  <a:pt x="f64" y="f62"/>
                </a:cubicBezTo>
                <a:cubicBezTo>
                  <a:pt x="f64" y="f21"/>
                  <a:pt x="f64" y="f21"/>
                  <a:pt x="f64" y="f21"/>
                </a:cubicBezTo>
                <a:cubicBezTo>
                  <a:pt x="f64" y="f68"/>
                  <a:pt x="f13" y="f10"/>
                  <a:pt x="f63" y="f10"/>
                </a:cubicBezTo>
                <a:cubicBezTo>
                  <a:pt x="f62" y="f10"/>
                  <a:pt x="f62" y="f10"/>
                  <a:pt x="f62" y="f10"/>
                </a:cubicBezTo>
                <a:cubicBezTo>
                  <a:pt x="f12" y="f10"/>
                  <a:pt x="f69" y="f68"/>
                  <a:pt x="f69" y="f21"/>
                </a:cubicBezTo>
                <a:cubicBezTo>
                  <a:pt x="f69" y="f62"/>
                  <a:pt x="f69" y="f62"/>
                  <a:pt x="f69" y="f62"/>
                </a:cubicBezTo>
                <a:cubicBezTo>
                  <a:pt x="f69" y="f67"/>
                  <a:pt x="f69" y="f67"/>
                  <a:pt x="f69" y="f67"/>
                </a:cubicBezTo>
                <a:cubicBezTo>
                  <a:pt x="f69" y="f58"/>
                  <a:pt x="f69" y="f58"/>
                  <a:pt x="f69" y="f58"/>
                </a:cubicBezTo>
                <a:cubicBezTo>
                  <a:pt x="f69" y="f66"/>
                  <a:pt x="f69" y="f66"/>
                  <a:pt x="f69" y="f66"/>
                </a:cubicBezTo>
                <a:cubicBezTo>
                  <a:pt x="f69" y="f65"/>
                  <a:pt x="f69" y="f65"/>
                  <a:pt x="f69" y="f65"/>
                </a:cubicBezTo>
                <a:cubicBezTo>
                  <a:pt x="f69" y="f63"/>
                  <a:pt x="f12" y="f29"/>
                  <a:pt x="f62" y="f29"/>
                </a:cubicBezTo>
                <a:close/>
              </a:path>
            </a:pathLst>
          </a:custGeom>
          <a:solidFill>
            <a:srgbClr val="FFFFFF"/>
          </a:solidFill>
          <a:ln cap="flat">
            <a:noFill/>
            <a:prstDash val="solid"/>
          </a:ln>
        </p:spPr>
        <p:txBody>
          <a:bodyPr vert="horz" wrap="square" lIns="80677" tIns="40325" rIns="80677" bIns="40325"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588" b="0" i="0" u="none" strike="noStrike" kern="0" cap="none" spc="0" baseline="0">
              <a:solidFill>
                <a:srgbClr val="000000"/>
              </a:solidFill>
              <a:uFillTx/>
              <a:latin typeface="Calibri"/>
              <a:ea typeface="Calibri"/>
              <a:cs typeface="Calibri"/>
            </a:endParaRPr>
          </a:p>
        </p:txBody>
      </p:sp>
      <p:sp>
        <p:nvSpPr>
          <p:cNvPr id="24" name="Google Shape;151;p11">
            <a:extLst>
              <a:ext uri="{FF2B5EF4-FFF2-40B4-BE49-F238E27FC236}">
                <a16:creationId xmlns:a16="http://schemas.microsoft.com/office/drawing/2014/main" id="{650E9E00-94B4-4CE7-9AE8-02A6244BD2B8}"/>
              </a:ext>
            </a:extLst>
          </p:cNvPr>
          <p:cNvSpPr txBox="1"/>
          <p:nvPr/>
        </p:nvSpPr>
        <p:spPr>
          <a:xfrm>
            <a:off x="6446090" y="3159178"/>
            <a:ext cx="2386949" cy="605552"/>
          </a:xfrm>
          <a:prstGeom prst="rect">
            <a:avLst/>
          </a:prstGeom>
          <a:noFill/>
          <a:ln cap="flat">
            <a:noFill/>
          </a:ln>
        </p:spPr>
        <p:txBody>
          <a:bodyPr vert="horz" wrap="square" lIns="91421" tIns="45701" rIns="91421" bIns="45701" anchor="t" anchorCtr="0" compatLnSpc="1">
            <a:noAutofit/>
          </a:bodyPr>
          <a:lstStyle/>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en-US" sz="1235" b="0" i="0" u="none" strike="noStrike" kern="0" cap="none" spc="0" baseline="0">
                <a:solidFill>
                  <a:srgbClr val="000000"/>
                </a:solidFill>
                <a:uFillTx/>
                <a:latin typeface="Calibri"/>
                <a:ea typeface="Calibri"/>
                <a:cs typeface="Calibri"/>
              </a:rPr>
              <a:t>Brought independent Big 4 firm to validate approach and methodology behind the program</a:t>
            </a:r>
            <a:endParaRPr lang="en-US" sz="1400" b="0" i="0" u="none" strike="noStrike" kern="0" cap="none" spc="0" baseline="0">
              <a:solidFill>
                <a:srgbClr val="000000"/>
              </a:solidFill>
              <a:uFillTx/>
              <a:latin typeface="Arial"/>
              <a:ea typeface="Arial"/>
              <a:cs typeface="Arial"/>
            </a:endParaRPr>
          </a:p>
        </p:txBody>
      </p:sp>
      <p:sp>
        <p:nvSpPr>
          <p:cNvPr id="25" name="Google Shape;152;p11">
            <a:extLst>
              <a:ext uri="{FF2B5EF4-FFF2-40B4-BE49-F238E27FC236}">
                <a16:creationId xmlns:a16="http://schemas.microsoft.com/office/drawing/2014/main" id="{00061D20-F3B9-43C1-8314-216C2945C1E8}"/>
              </a:ext>
            </a:extLst>
          </p:cNvPr>
          <p:cNvSpPr txBox="1"/>
          <p:nvPr/>
        </p:nvSpPr>
        <p:spPr>
          <a:xfrm>
            <a:off x="5898245" y="5122834"/>
            <a:ext cx="3022192" cy="662491"/>
          </a:xfrm>
          <a:prstGeom prst="rect">
            <a:avLst/>
          </a:prstGeom>
          <a:noFill/>
          <a:ln cap="flat">
            <a:noFill/>
          </a:ln>
        </p:spPr>
        <p:txBody>
          <a:bodyPr vert="horz" wrap="square" lIns="91421" tIns="45701" rIns="91421" bIns="4570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35" b="0" i="0" u="none" strike="noStrike" kern="0" cap="none" spc="0" baseline="0">
                <a:solidFill>
                  <a:srgbClr val="000000"/>
                </a:solidFill>
                <a:uFillTx/>
                <a:latin typeface="Calibri"/>
                <a:ea typeface="Calibri"/>
                <a:cs typeface="Calibri"/>
              </a:rPr>
              <a:t>Developed a web-based application to automate data ingest via API, data entry and reporting.</a:t>
            </a:r>
            <a:endParaRPr lang="en-US" sz="1235" b="0" i="0" u="none" strike="noStrike" kern="0" cap="none" spc="0" baseline="0">
              <a:solidFill>
                <a:srgbClr val="000000"/>
              </a:solidFill>
              <a:uFillTx/>
              <a:latin typeface="Open Sans"/>
              <a:ea typeface="Open Sans"/>
              <a:cs typeface="Open Sans"/>
            </a:endParaRPr>
          </a:p>
        </p:txBody>
      </p:sp>
      <p:sp>
        <p:nvSpPr>
          <p:cNvPr id="26" name="Google Shape;153;p11">
            <a:extLst>
              <a:ext uri="{FF2B5EF4-FFF2-40B4-BE49-F238E27FC236}">
                <a16:creationId xmlns:a16="http://schemas.microsoft.com/office/drawing/2014/main" id="{1E8684D6-4B23-4679-9399-3701CFA08FB6}"/>
              </a:ext>
            </a:extLst>
          </p:cNvPr>
          <p:cNvSpPr/>
          <p:nvPr/>
        </p:nvSpPr>
        <p:spPr>
          <a:xfrm>
            <a:off x="2189018" y="1298457"/>
            <a:ext cx="2613382" cy="244364"/>
          </a:xfrm>
          <a:prstGeom prst="rect">
            <a:avLst/>
          </a:prstGeom>
          <a:no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588" b="0" i="0" u="none" strike="noStrike" kern="0" cap="none" spc="0" baseline="0">
              <a:solidFill>
                <a:srgbClr val="000000"/>
              </a:solidFill>
              <a:uFillTx/>
              <a:latin typeface="Calibri"/>
              <a:ea typeface="Calibri"/>
              <a:cs typeface="Calibri"/>
            </a:endParaRPr>
          </a:p>
        </p:txBody>
      </p:sp>
      <p:sp>
        <p:nvSpPr>
          <p:cNvPr id="27" name="Google Shape;154;p11">
            <a:extLst>
              <a:ext uri="{FF2B5EF4-FFF2-40B4-BE49-F238E27FC236}">
                <a16:creationId xmlns:a16="http://schemas.microsoft.com/office/drawing/2014/main" id="{14566E92-F97E-4345-BE17-693F769E5A17}"/>
              </a:ext>
            </a:extLst>
          </p:cNvPr>
          <p:cNvSpPr/>
          <p:nvPr/>
        </p:nvSpPr>
        <p:spPr>
          <a:xfrm>
            <a:off x="2231081" y="1425732"/>
            <a:ext cx="2585941" cy="434605"/>
          </a:xfrm>
          <a:prstGeom prst="rect">
            <a:avLst/>
          </a:prstGeom>
          <a:no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700" b="0" i="0" u="none" strike="noStrike" kern="0" cap="none" spc="0" baseline="0">
                <a:solidFill>
                  <a:srgbClr val="FFFFFF"/>
                </a:solidFill>
                <a:uFillTx/>
                <a:latin typeface="Montserrat"/>
                <a:ea typeface="Montserrat"/>
                <a:cs typeface="Montserrat"/>
              </a:rPr>
              <a:t>Phase 1</a:t>
            </a:r>
            <a:endParaRPr lang="en-US" sz="2700" b="0" i="0" u="none" strike="noStrike" kern="0" cap="none" spc="0" baseline="0">
              <a:solidFill>
                <a:srgbClr val="000000"/>
              </a:solidFill>
              <a:uFillTx/>
              <a:latin typeface="Calibri"/>
              <a:ea typeface="Calibri"/>
              <a:cs typeface="Calibri"/>
            </a:endParaRPr>
          </a:p>
        </p:txBody>
      </p:sp>
      <p:sp>
        <p:nvSpPr>
          <p:cNvPr id="28" name="Google Shape;155;p11">
            <a:extLst>
              <a:ext uri="{FF2B5EF4-FFF2-40B4-BE49-F238E27FC236}">
                <a16:creationId xmlns:a16="http://schemas.microsoft.com/office/drawing/2014/main" id="{CAECD162-6CC4-4F90-A1D7-9381C857022C}"/>
              </a:ext>
            </a:extLst>
          </p:cNvPr>
          <p:cNvSpPr/>
          <p:nvPr/>
        </p:nvSpPr>
        <p:spPr>
          <a:xfrm>
            <a:off x="2925412" y="4950762"/>
            <a:ext cx="2585941" cy="434605"/>
          </a:xfrm>
          <a:prstGeom prst="rect">
            <a:avLst/>
          </a:prstGeom>
          <a:no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700" b="0" i="0" u="none" strike="noStrike" kern="0" cap="none" spc="0" baseline="0">
                <a:solidFill>
                  <a:srgbClr val="FFFFFF"/>
                </a:solidFill>
                <a:uFillTx/>
                <a:latin typeface="Montserrat"/>
                <a:ea typeface="Montserrat"/>
                <a:cs typeface="Montserrat"/>
              </a:rPr>
              <a:t>Phase 2</a:t>
            </a:r>
            <a:endParaRPr lang="en-US" sz="2700" b="0" i="0" u="none" strike="noStrike" kern="0" cap="none" spc="0" baseline="0">
              <a:solidFill>
                <a:srgbClr val="000000"/>
              </a:solidFill>
              <a:uFillTx/>
              <a:latin typeface="Calibri"/>
              <a:ea typeface="Calibri"/>
              <a:cs typeface="Calibri"/>
            </a:endParaRPr>
          </a:p>
        </p:txBody>
      </p:sp>
      <p:sp>
        <p:nvSpPr>
          <p:cNvPr id="29" name="Google Shape;156;p11">
            <a:extLst>
              <a:ext uri="{FF2B5EF4-FFF2-40B4-BE49-F238E27FC236}">
                <a16:creationId xmlns:a16="http://schemas.microsoft.com/office/drawing/2014/main" id="{12C5DB91-3D47-4095-BAE2-8FAFD6801095}"/>
              </a:ext>
            </a:extLst>
          </p:cNvPr>
          <p:cNvSpPr/>
          <p:nvPr/>
        </p:nvSpPr>
        <p:spPr>
          <a:xfrm>
            <a:off x="463975" y="2967941"/>
            <a:ext cx="2585941" cy="434605"/>
          </a:xfrm>
          <a:prstGeom prst="rect">
            <a:avLst/>
          </a:prstGeom>
          <a:no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700" b="0" i="0" u="none" strike="noStrike" kern="0" cap="none" spc="0" baseline="0">
                <a:solidFill>
                  <a:srgbClr val="FFFFFF"/>
                </a:solidFill>
                <a:uFillTx/>
                <a:latin typeface="Montserrat"/>
                <a:ea typeface="Montserrat"/>
                <a:cs typeface="Montserrat"/>
              </a:rPr>
              <a:t>Phase 3</a:t>
            </a:r>
            <a:endParaRPr lang="en-US" sz="2700" b="0" i="0" u="none" strike="noStrike" kern="0" cap="none" spc="0" baseline="0">
              <a:solidFill>
                <a:srgbClr val="000000"/>
              </a:solidFill>
              <a:uFillTx/>
              <a:latin typeface="Calibri"/>
              <a:ea typeface="Calibri"/>
              <a:cs typeface="Calibri"/>
            </a:endParaRPr>
          </a:p>
        </p:txBody>
      </p:sp>
      <p:sp>
        <p:nvSpPr>
          <p:cNvPr id="30" name="Google Shape;157;p11">
            <a:extLst>
              <a:ext uri="{FF2B5EF4-FFF2-40B4-BE49-F238E27FC236}">
                <a16:creationId xmlns:a16="http://schemas.microsoft.com/office/drawing/2014/main" id="{4B1192F7-415A-453F-AB0A-F2BE413262DD}"/>
              </a:ext>
            </a:extLst>
          </p:cNvPr>
          <p:cNvSpPr txBox="1"/>
          <p:nvPr/>
        </p:nvSpPr>
        <p:spPr>
          <a:xfrm>
            <a:off x="8021171" y="6094219"/>
            <a:ext cx="317689" cy="322170"/>
          </a:xfrm>
          <a:prstGeom prst="rect">
            <a:avLst/>
          </a:prstGeom>
          <a:noFill/>
          <a:ln cap="flat">
            <a:noFill/>
          </a:ln>
        </p:spPr>
        <p:txBody>
          <a:bodyPr vert="horz" wrap="square" lIns="80677" tIns="40325" rIns="80677" bIns="40325"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5F0BB2C-A8DA-4906-A696-B497F473B819}" type="slidenum">
              <a:t>5</a:t>
            </a:fld>
            <a:endParaRPr lang="en-US" sz="1165" b="0" i="0" u="none" strike="noStrike" kern="0" cap="none" spc="0" baseline="0">
              <a:solidFill>
                <a:srgbClr val="FFFFFF"/>
              </a:solidFill>
              <a:uFillTx/>
              <a:latin typeface="Calibri"/>
              <a:ea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Google Shape;163;p12">
            <a:extLst>
              <a:ext uri="{FF2B5EF4-FFF2-40B4-BE49-F238E27FC236}">
                <a16:creationId xmlns:a16="http://schemas.microsoft.com/office/drawing/2014/main" id="{9AC37F82-34C4-4318-88F4-8535FCD37DB7}"/>
              </a:ext>
            </a:extLst>
          </p:cNvPr>
          <p:cNvSpPr txBox="1">
            <a:spLocks noGrp="1"/>
          </p:cNvSpPr>
          <p:nvPr>
            <p:ph type="title"/>
          </p:nvPr>
        </p:nvSpPr>
        <p:spPr/>
        <p:txBody>
          <a:bodyPr/>
          <a:lstStyle/>
          <a:p>
            <a:pPr lvl="0"/>
            <a:r>
              <a:rPr lang="en-US" sz="3600" b="1"/>
              <a:t>Sample KPI</a:t>
            </a:r>
          </a:p>
        </p:txBody>
      </p:sp>
      <p:sp>
        <p:nvSpPr>
          <p:cNvPr id="3" name="Google Shape;164;p12">
            <a:extLst>
              <a:ext uri="{FF2B5EF4-FFF2-40B4-BE49-F238E27FC236}">
                <a16:creationId xmlns:a16="http://schemas.microsoft.com/office/drawing/2014/main" id="{146448D0-9629-4756-9995-AA1F993DA1FF}"/>
              </a:ext>
            </a:extLst>
          </p:cNvPr>
          <p:cNvSpPr txBox="1"/>
          <p:nvPr/>
        </p:nvSpPr>
        <p:spPr>
          <a:xfrm>
            <a:off x="6629400" y="6287021"/>
            <a:ext cx="2133596" cy="228600"/>
          </a:xfrm>
          <a:prstGeom prst="rect">
            <a:avLst/>
          </a:prstGeom>
          <a:noFill/>
          <a:ln cap="flat">
            <a:noFill/>
          </a:ln>
        </p:spPr>
        <p:txBody>
          <a:bodyPr vert="horz" wrap="square" lIns="91421" tIns="45701" rIns="91421" bIns="45701"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2F8A820-1E0C-4A0E-99EF-9898CE5B26EF}" type="slidenum">
              <a:t>6</a:t>
            </a:fld>
            <a:endParaRPr lang="en-US" sz="1200" b="0" i="0" u="none" strike="noStrike" kern="0" cap="none" spc="0" baseline="0">
              <a:solidFill>
                <a:srgbClr val="244061"/>
              </a:solidFill>
              <a:uFillTx/>
              <a:latin typeface="Calibri"/>
              <a:ea typeface="Calibri"/>
              <a:cs typeface="Calibri"/>
            </a:endParaRPr>
          </a:p>
        </p:txBody>
      </p:sp>
      <p:graphicFrame>
        <p:nvGraphicFramePr>
          <p:cNvPr id="5" name="Table 1">
            <a:extLst>
              <a:ext uri="{FF2B5EF4-FFF2-40B4-BE49-F238E27FC236}">
                <a16:creationId xmlns:a16="http://schemas.microsoft.com/office/drawing/2014/main" id="{0C04706C-F838-438F-9540-99BD896A2A17}"/>
              </a:ext>
            </a:extLst>
          </p:cNvPr>
          <p:cNvGraphicFramePr>
            <a:graphicFrameLocks noGrp="1"/>
          </p:cNvGraphicFramePr>
          <p:nvPr/>
        </p:nvGraphicFramePr>
        <p:xfrm>
          <a:off x="88897" y="3094594"/>
          <a:ext cx="8674097" cy="1000602"/>
        </p:xfrm>
        <a:graphic>
          <a:graphicData uri="http://schemas.openxmlformats.org/drawingml/2006/table">
            <a:tbl>
              <a:tblPr>
                <a:effectLst/>
              </a:tblPr>
              <a:tblGrid>
                <a:gridCol w="3012472">
                  <a:extLst>
                    <a:ext uri="{9D8B030D-6E8A-4147-A177-3AD203B41FA5}">
                      <a16:colId xmlns:a16="http://schemas.microsoft.com/office/drawing/2014/main" val="336517406"/>
                    </a:ext>
                  </a:extLst>
                </a:gridCol>
                <a:gridCol w="1497302">
                  <a:extLst>
                    <a:ext uri="{9D8B030D-6E8A-4147-A177-3AD203B41FA5}">
                      <a16:colId xmlns:a16="http://schemas.microsoft.com/office/drawing/2014/main" val="1259158696"/>
                    </a:ext>
                  </a:extLst>
                </a:gridCol>
                <a:gridCol w="4164323">
                  <a:extLst>
                    <a:ext uri="{9D8B030D-6E8A-4147-A177-3AD203B41FA5}">
                      <a16:colId xmlns:a16="http://schemas.microsoft.com/office/drawing/2014/main" val="744585384"/>
                    </a:ext>
                  </a:extLst>
                </a:gridCol>
              </a:tblGrid>
              <a:tr h="0">
                <a:tc>
                  <a:txBody>
                    <a:bodyPr/>
                    <a:lstStyle/>
                    <a:p>
                      <a:pPr lvl="0" algn="ctr" fontAlgn="b"/>
                      <a:r>
                        <a:rPr lang="en-US" sz="1200" b="1" i="0" u="none" strike="noStrike">
                          <a:solidFill>
                            <a:srgbClr val="FFFFFF"/>
                          </a:solidFill>
                          <a:latin typeface="Calibri" pitchFamily="34"/>
                        </a:rPr>
                        <a:t>KPI</a:t>
                      </a:r>
                    </a:p>
                  </a:txBody>
                  <a:tcPr marL="0" marR="0" marT="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758AA7"/>
                    </a:solidFill>
                  </a:tcPr>
                </a:tc>
                <a:tc>
                  <a:txBody>
                    <a:bodyPr/>
                    <a:lstStyle/>
                    <a:p>
                      <a:pPr lvl="0" algn="ctr" fontAlgn="b"/>
                      <a:r>
                        <a:rPr lang="en-US" sz="1200" b="1" i="0" u="none" strike="noStrike">
                          <a:solidFill>
                            <a:srgbClr val="FFFFFF"/>
                          </a:solidFill>
                          <a:latin typeface="Calibri" pitchFamily="34"/>
                        </a:rPr>
                        <a:t>Maturity Levels</a:t>
                      </a:r>
                    </a:p>
                  </a:txBody>
                  <a:tcPr marL="0" marR="0" marT="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758AA7"/>
                    </a:solidFill>
                  </a:tcPr>
                </a:tc>
                <a:tc>
                  <a:txBody>
                    <a:bodyPr/>
                    <a:lstStyle/>
                    <a:p>
                      <a:pPr lvl="0" algn="ctr" fontAlgn="ctr"/>
                      <a:r>
                        <a:rPr lang="en-US" sz="1200" b="1" i="0" u="none" strike="noStrike">
                          <a:solidFill>
                            <a:srgbClr val="FFFFFF"/>
                          </a:solidFill>
                          <a:latin typeface="Calibri" pitchFamily="34"/>
                        </a:rPr>
                        <a:t>Rational for Maturity Levels</a:t>
                      </a:r>
                    </a:p>
                  </a:txBody>
                  <a:tcPr marL="0" marR="0" marT="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758AA7"/>
                    </a:solidFill>
                  </a:tcPr>
                </a:tc>
                <a:extLst>
                  <a:ext uri="{0D108BD9-81ED-4DB2-BD59-A6C34878D82A}">
                    <a16:rowId xmlns:a16="http://schemas.microsoft.com/office/drawing/2014/main" val="3225394090"/>
                  </a:ext>
                </a:extLst>
              </a:tr>
              <a:tr h="122602">
                <a:tc rowSpan="5">
                  <a:txBody>
                    <a:bodyPr/>
                    <a:lstStyle/>
                    <a:p>
                      <a:pPr marL="0" marR="0" lvl="0" indent="0" algn="ctr" defTabSz="1005840" rtl="0" fontAlgn="b" hangingPunct="1">
                        <a:lnSpc>
                          <a:spcPct val="100000"/>
                        </a:lnSpc>
                        <a:spcBef>
                          <a:spcPts val="0"/>
                        </a:spcBef>
                        <a:spcAft>
                          <a:spcPts val="0"/>
                        </a:spcAft>
                        <a:buNone/>
                        <a:tabLst/>
                      </a:pPr>
                      <a:r>
                        <a:rPr lang="en-US" sz="1000" b="0" i="0" u="none" strike="noStrike" cap="none">
                          <a:solidFill>
                            <a:srgbClr val="000000"/>
                          </a:solidFill>
                          <a:latin typeface="Calibri" pitchFamily="34"/>
                        </a:rPr>
                        <a:t>Average phishing pass rate on phishing exercises</a:t>
                      </a:r>
                    </a:p>
                    <a:p>
                      <a:pPr marL="0" marR="0" lvl="0" indent="0" algn="ctr" defTabSz="1005840" rtl="0" fontAlgn="b" hangingPunct="1">
                        <a:lnSpc>
                          <a:spcPct val="100000"/>
                        </a:lnSpc>
                        <a:spcBef>
                          <a:spcPts val="0"/>
                        </a:spcBef>
                        <a:spcAft>
                          <a:spcPts val="0"/>
                        </a:spcAft>
                        <a:buNone/>
                        <a:tabLst/>
                      </a:pPr>
                      <a:endParaRPr lang="en-US" sz="1000" b="0" i="0" u="none" strike="noStrike" cap="none">
                        <a:solidFill>
                          <a:srgbClr val="000000"/>
                        </a:solidFill>
                        <a:latin typeface="Calibri" pitchFamily="34"/>
                      </a:endParaRPr>
                    </a:p>
                    <a:p>
                      <a:pPr marL="0" marR="0" lvl="0" indent="0" algn="ctr" defTabSz="1005840" rtl="0" fontAlgn="b" hangingPunct="1">
                        <a:lnSpc>
                          <a:spcPct val="100000"/>
                        </a:lnSpc>
                        <a:spcBef>
                          <a:spcPts val="0"/>
                        </a:spcBef>
                        <a:spcAft>
                          <a:spcPts val="0"/>
                        </a:spcAft>
                        <a:buNone/>
                        <a:tabLst/>
                      </a:pPr>
                      <a:endParaRPr lang="en-US" sz="1000" b="0" i="0" u="none" strike="noStrike" cap="none">
                        <a:solidFill>
                          <a:srgbClr val="000000"/>
                        </a:solidFill>
                        <a:latin typeface="Calibri" pitchFamily="34"/>
                      </a:endParaRPr>
                    </a:p>
                  </a:txBody>
                  <a:tcPr marL="0" marR="0" marT="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ctr" fontAlgn="b"/>
                      <a:r>
                        <a:rPr lang="en-US" sz="1000" b="1" i="0" u="none" strike="noStrike">
                          <a:solidFill>
                            <a:srgbClr val="000000"/>
                          </a:solidFill>
                          <a:latin typeface="Calibri" pitchFamily="34"/>
                        </a:rPr>
                        <a:t>4 </a:t>
                      </a:r>
                      <a:r>
                        <a:rPr lang="en-US" sz="1000" b="0" i="0" u="none" strike="noStrike">
                          <a:solidFill>
                            <a:srgbClr val="000000"/>
                          </a:solidFill>
                          <a:latin typeface="Calibri" pitchFamily="34"/>
                        </a:rPr>
                        <a:t>- &gt; 92%</a:t>
                      </a:r>
                    </a:p>
                  </a:txBody>
                  <a:tcPr marL="0" marR="0" marT="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rowSpan="5">
                  <a:txBody>
                    <a:bodyPr/>
                    <a:lstStyle/>
                    <a:p>
                      <a:pPr lvl="0" algn="ctr" fontAlgn="ctr"/>
                      <a:r>
                        <a:rPr lang="en-US" sz="1000" b="0" i="0" u="none" strike="noStrike">
                          <a:solidFill>
                            <a:srgbClr val="000000"/>
                          </a:solidFill>
                          <a:latin typeface="Calibri" pitchFamily="34"/>
                        </a:rPr>
                        <a:t>&lt; 8% Phishing Fail Rate </a:t>
                      </a:r>
                      <a:br>
                        <a:rPr lang="en-US" sz="1000" b="0" i="0" u="none" strike="noStrike">
                          <a:solidFill>
                            <a:srgbClr val="000000"/>
                          </a:solidFill>
                          <a:latin typeface="Calibri" pitchFamily="34"/>
                        </a:rPr>
                      </a:br>
                      <a:r>
                        <a:rPr lang="en-US" sz="1000" b="0" i="0" u="none" strike="noStrike">
                          <a:solidFill>
                            <a:srgbClr val="000000"/>
                          </a:solidFill>
                          <a:latin typeface="Calibri" pitchFamily="34"/>
                        </a:rPr>
                        <a:t>Department of Health and Human Services goal</a:t>
                      </a:r>
                      <a:br>
                        <a:rPr lang="en-US" sz="1000" b="0" i="0" u="none" strike="noStrike">
                          <a:solidFill>
                            <a:srgbClr val="000000"/>
                          </a:solidFill>
                          <a:latin typeface="Calibri" pitchFamily="34"/>
                        </a:rPr>
                      </a:br>
                      <a:br>
                        <a:rPr lang="en-US" sz="1000" b="0" i="0" u="none" strike="noStrike">
                          <a:solidFill>
                            <a:srgbClr val="000000"/>
                          </a:solidFill>
                          <a:latin typeface="Calibri" pitchFamily="34"/>
                        </a:rPr>
                      </a:br>
                      <a:r>
                        <a:rPr lang="en-US" sz="1000" b="0" i="0" u="none" strike="noStrike">
                          <a:solidFill>
                            <a:srgbClr val="000000"/>
                          </a:solidFill>
                          <a:latin typeface="Calibri" pitchFamily="34"/>
                        </a:rPr>
                        <a:t>PhishMe reports that 58% of users will click on a phishing link prior to training. http://phishme.com/story-phish-infographic/</a:t>
                      </a:r>
                    </a:p>
                  </a:txBody>
                  <a:tcPr marL="0" marR="0" marT="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7552018"/>
                  </a:ext>
                </a:extLst>
              </a:tr>
              <a:tr h="170974">
                <a:tc vMerge="1">
                  <a:txBody>
                    <a:bodyPr/>
                    <a:lstStyle/>
                    <a:p>
                      <a:endParaRPr lang="en-US"/>
                    </a:p>
                  </a:txBody>
                  <a:tcPr/>
                </a:tc>
                <a:tc>
                  <a:txBody>
                    <a:bodyPr/>
                    <a:lstStyle/>
                    <a:p>
                      <a:pPr lvl="0" algn="ctr" fontAlgn="b"/>
                      <a:r>
                        <a:rPr lang="en-US" sz="1000" b="1" i="0" u="none" strike="noStrike">
                          <a:solidFill>
                            <a:srgbClr val="000000"/>
                          </a:solidFill>
                          <a:latin typeface="Calibri" pitchFamily="34"/>
                        </a:rPr>
                        <a:t>3</a:t>
                      </a:r>
                      <a:r>
                        <a:rPr lang="en-US" sz="1000" b="0" i="0" u="none" strike="noStrike">
                          <a:solidFill>
                            <a:srgbClr val="000000"/>
                          </a:solidFill>
                          <a:latin typeface="Calibri" pitchFamily="34"/>
                        </a:rPr>
                        <a:t> - &gt; 80% - 92%</a:t>
                      </a:r>
                    </a:p>
                  </a:txBody>
                  <a:tcPr marL="0" marR="0" marT="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968258356"/>
                  </a:ext>
                </a:extLst>
              </a:tr>
              <a:tr h="170974">
                <a:tc vMerge="1">
                  <a:txBody>
                    <a:bodyPr/>
                    <a:lstStyle/>
                    <a:p>
                      <a:endParaRPr lang="en-US"/>
                    </a:p>
                  </a:txBody>
                  <a:tcPr/>
                </a:tc>
                <a:tc>
                  <a:txBody>
                    <a:bodyPr/>
                    <a:lstStyle/>
                    <a:p>
                      <a:pPr lvl="0" algn="ctr" fontAlgn="b"/>
                      <a:r>
                        <a:rPr lang="en-US" sz="1000" b="1" i="0" u="none" strike="noStrike">
                          <a:solidFill>
                            <a:srgbClr val="000000"/>
                          </a:solidFill>
                          <a:latin typeface="Calibri" pitchFamily="34"/>
                        </a:rPr>
                        <a:t>2</a:t>
                      </a:r>
                      <a:r>
                        <a:rPr lang="en-US" sz="1000" b="0" i="0" u="none" strike="noStrike">
                          <a:solidFill>
                            <a:srgbClr val="000000"/>
                          </a:solidFill>
                          <a:latin typeface="Calibri" pitchFamily="34"/>
                        </a:rPr>
                        <a:t> - &gt; 58% - 80% </a:t>
                      </a:r>
                    </a:p>
                  </a:txBody>
                  <a:tcPr marL="0" marR="0" marT="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832396325"/>
                  </a:ext>
                </a:extLst>
              </a:tr>
              <a:tr h="170974">
                <a:tc vMerge="1">
                  <a:txBody>
                    <a:bodyPr/>
                    <a:lstStyle/>
                    <a:p>
                      <a:endParaRPr lang="en-US"/>
                    </a:p>
                  </a:txBody>
                  <a:tcPr/>
                </a:tc>
                <a:tc>
                  <a:txBody>
                    <a:bodyPr/>
                    <a:lstStyle/>
                    <a:p>
                      <a:pPr lvl="0" algn="ctr" fontAlgn="b"/>
                      <a:r>
                        <a:rPr lang="en-US" sz="1000" b="1" i="0" u="none" strike="noStrike">
                          <a:solidFill>
                            <a:srgbClr val="000000"/>
                          </a:solidFill>
                          <a:latin typeface="Calibri" pitchFamily="34"/>
                        </a:rPr>
                        <a:t>1</a:t>
                      </a:r>
                      <a:r>
                        <a:rPr lang="en-US" sz="1000" b="0" i="0" u="none" strike="noStrike">
                          <a:solidFill>
                            <a:srgbClr val="000000"/>
                          </a:solidFill>
                          <a:latin typeface="Calibri" pitchFamily="34"/>
                        </a:rPr>
                        <a:t> - &gt; 0% - 58%</a:t>
                      </a:r>
                    </a:p>
                  </a:txBody>
                  <a:tcPr marL="0" marR="0" marT="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849413748"/>
                  </a:ext>
                </a:extLst>
              </a:tr>
              <a:tr h="0">
                <a:tc vMerge="1">
                  <a:txBody>
                    <a:bodyPr/>
                    <a:lstStyle/>
                    <a:p>
                      <a:endParaRPr lang="en-US"/>
                    </a:p>
                  </a:txBody>
                  <a:tcPr/>
                </a:tc>
                <a:tc>
                  <a:txBody>
                    <a:bodyPr/>
                    <a:lstStyle/>
                    <a:p>
                      <a:pPr lvl="0" algn="ctr"/>
                      <a:r>
                        <a:rPr lang="en-US" sz="1000" b="1" i="0" u="none" strike="noStrike" cap="none">
                          <a:solidFill>
                            <a:srgbClr val="000000"/>
                          </a:solidFill>
                          <a:latin typeface="Calibri" pitchFamily="34"/>
                        </a:rPr>
                        <a:t>0</a:t>
                      </a:r>
                      <a:r>
                        <a:rPr lang="en-US" sz="1000" b="0" i="0" u="none" strike="noStrike" cap="none">
                          <a:solidFill>
                            <a:srgbClr val="000000"/>
                          </a:solidFill>
                          <a:latin typeface="Calibri" pitchFamily="34"/>
                        </a:rPr>
                        <a:t> - Unknown</a:t>
                      </a:r>
                    </a:p>
                  </a:txBody>
                  <a:tcPr marL="0" marR="0" marT="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613657668"/>
                  </a:ext>
                </a:extLst>
              </a:tr>
            </a:tbl>
          </a:graphicData>
        </a:graphic>
      </p:graphicFrame>
      <p:graphicFrame>
        <p:nvGraphicFramePr>
          <p:cNvPr id="6" name="Table 2">
            <a:extLst>
              <a:ext uri="{FF2B5EF4-FFF2-40B4-BE49-F238E27FC236}">
                <a16:creationId xmlns:a16="http://schemas.microsoft.com/office/drawing/2014/main" id="{7A29A6DE-D666-47C6-B74A-F8196204DC2F}"/>
              </a:ext>
            </a:extLst>
          </p:cNvPr>
          <p:cNvGraphicFramePr>
            <a:graphicFrameLocks noGrp="1"/>
          </p:cNvGraphicFramePr>
          <p:nvPr/>
        </p:nvGraphicFramePr>
        <p:xfrm>
          <a:off x="88897" y="1704523"/>
          <a:ext cx="8674105" cy="1293674"/>
        </p:xfrm>
        <a:graphic>
          <a:graphicData uri="http://schemas.openxmlformats.org/drawingml/2006/table">
            <a:tbl>
              <a:tblPr>
                <a:effectLst/>
              </a:tblPr>
              <a:tblGrid>
                <a:gridCol w="711988">
                  <a:extLst>
                    <a:ext uri="{9D8B030D-6E8A-4147-A177-3AD203B41FA5}">
                      <a16:colId xmlns:a16="http://schemas.microsoft.com/office/drawing/2014/main" val="1452217288"/>
                    </a:ext>
                  </a:extLst>
                </a:gridCol>
                <a:gridCol w="2313733">
                  <a:extLst>
                    <a:ext uri="{9D8B030D-6E8A-4147-A177-3AD203B41FA5}">
                      <a16:colId xmlns:a16="http://schemas.microsoft.com/office/drawing/2014/main" val="24934665"/>
                    </a:ext>
                  </a:extLst>
                </a:gridCol>
                <a:gridCol w="1046923">
                  <a:extLst>
                    <a:ext uri="{9D8B030D-6E8A-4147-A177-3AD203B41FA5}">
                      <a16:colId xmlns:a16="http://schemas.microsoft.com/office/drawing/2014/main" val="2742960104"/>
                    </a:ext>
                  </a:extLst>
                </a:gridCol>
                <a:gridCol w="1941444">
                  <a:extLst>
                    <a:ext uri="{9D8B030D-6E8A-4147-A177-3AD203B41FA5}">
                      <a16:colId xmlns:a16="http://schemas.microsoft.com/office/drawing/2014/main" val="1063952411"/>
                    </a:ext>
                  </a:extLst>
                </a:gridCol>
                <a:gridCol w="2660017">
                  <a:extLst>
                    <a:ext uri="{9D8B030D-6E8A-4147-A177-3AD203B41FA5}">
                      <a16:colId xmlns:a16="http://schemas.microsoft.com/office/drawing/2014/main" val="3462253101"/>
                    </a:ext>
                  </a:extLst>
                </a:gridCol>
              </a:tblGrid>
              <a:tr h="0">
                <a:tc>
                  <a:txBody>
                    <a:bodyPr/>
                    <a:lstStyle/>
                    <a:p>
                      <a:pPr lvl="0" algn="ctr" fontAlgn="ctr"/>
                      <a:r>
                        <a:rPr lang="en-US" sz="1200" b="1" i="0" u="none" strike="noStrike">
                          <a:solidFill>
                            <a:srgbClr val="FFFFFF"/>
                          </a:solidFill>
                          <a:latin typeface="Calibri" pitchFamily="34"/>
                        </a:rPr>
                        <a:t>CSF Function</a:t>
                      </a:r>
                    </a:p>
                  </a:txBody>
                  <a:tcPr marL="6757" marR="6757" marT="6757"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758AA7"/>
                    </a:solidFill>
                  </a:tcPr>
                </a:tc>
                <a:tc>
                  <a:txBody>
                    <a:bodyPr/>
                    <a:lstStyle/>
                    <a:p>
                      <a:pPr lvl="0" algn="ctr" fontAlgn="ctr"/>
                      <a:r>
                        <a:rPr lang="en-US" sz="1200" b="1" i="0" u="none" strike="noStrike">
                          <a:solidFill>
                            <a:srgbClr val="FFFFFF"/>
                          </a:solidFill>
                          <a:latin typeface="Calibri" pitchFamily="34"/>
                        </a:rPr>
                        <a:t>Question</a:t>
                      </a:r>
                    </a:p>
                  </a:txBody>
                  <a:tcPr marL="6757" marR="6757" marT="6757"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758AA7"/>
                    </a:solidFill>
                  </a:tcPr>
                </a:tc>
                <a:tc>
                  <a:txBody>
                    <a:bodyPr/>
                    <a:lstStyle/>
                    <a:p>
                      <a:pPr lvl="0" algn="ctr" fontAlgn="ctr"/>
                      <a:r>
                        <a:rPr lang="en-US" sz="1200" b="1" i="0" u="none" strike="noStrike">
                          <a:solidFill>
                            <a:srgbClr val="FFFFFF"/>
                          </a:solidFill>
                          <a:latin typeface="Calibri" pitchFamily="34"/>
                        </a:rPr>
                        <a:t>Topic</a:t>
                      </a:r>
                    </a:p>
                  </a:txBody>
                  <a:tcPr marL="6757" marR="6757" marT="6757"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758AA7"/>
                    </a:solidFill>
                  </a:tcPr>
                </a:tc>
                <a:tc>
                  <a:txBody>
                    <a:bodyPr/>
                    <a:lstStyle/>
                    <a:p>
                      <a:pPr lvl="0" algn="ctr" fontAlgn="ctr"/>
                      <a:r>
                        <a:rPr lang="en-US" sz="1200" b="1" i="0" u="none" strike="noStrike">
                          <a:solidFill>
                            <a:srgbClr val="FFFFFF"/>
                          </a:solidFill>
                          <a:latin typeface="Calibri" pitchFamily="34"/>
                        </a:rPr>
                        <a:t>People/Process/Technology</a:t>
                      </a:r>
                    </a:p>
                  </a:txBody>
                  <a:tcPr marL="6757" marR="6757" marT="6757"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758AA7"/>
                    </a:solidFill>
                  </a:tcPr>
                </a:tc>
                <a:tc>
                  <a:txBody>
                    <a:bodyPr/>
                    <a:lstStyle/>
                    <a:p>
                      <a:pPr lvl="0" algn="ctr" fontAlgn="ctr"/>
                      <a:r>
                        <a:rPr lang="en-US" sz="1200" b="1" i="0" u="none" strike="noStrike">
                          <a:solidFill>
                            <a:srgbClr val="FFFFFF"/>
                          </a:solidFill>
                          <a:latin typeface="Calibri" pitchFamily="34"/>
                        </a:rPr>
                        <a:t>KPI</a:t>
                      </a:r>
                    </a:p>
                  </a:txBody>
                  <a:tcPr marL="6757" marR="6757" marT="6757"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758AA7"/>
                    </a:solidFill>
                  </a:tcPr>
                </a:tc>
                <a:extLst>
                  <a:ext uri="{0D108BD9-81ED-4DB2-BD59-A6C34878D82A}">
                    <a16:rowId xmlns:a16="http://schemas.microsoft.com/office/drawing/2014/main" val="1205787516"/>
                  </a:ext>
                </a:extLst>
              </a:tr>
              <a:tr h="125656">
                <a:tc>
                  <a:txBody>
                    <a:bodyPr/>
                    <a:lstStyle/>
                    <a:p>
                      <a:pPr lvl="0" algn="ctr" fontAlgn="ctr"/>
                      <a:r>
                        <a:rPr lang="en-US" sz="1200" b="1" i="0" u="none" strike="noStrike">
                          <a:solidFill>
                            <a:srgbClr val="FFFFFF"/>
                          </a:solidFill>
                          <a:latin typeface="Calibri" pitchFamily="34"/>
                        </a:rPr>
                        <a:t>Protect</a:t>
                      </a:r>
                    </a:p>
                  </a:txBody>
                  <a:tcPr marL="6757" marR="6757" marT="6757"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7030A0"/>
                    </a:solidFill>
                  </a:tcPr>
                </a:tc>
                <a:tc>
                  <a:txBody>
                    <a:bodyPr/>
                    <a:lstStyle/>
                    <a:p>
                      <a:pPr lvl="0" algn="ctr" fontAlgn="ctr"/>
                      <a:r>
                        <a:rPr lang="en-US" sz="1200" b="0" i="0" u="none" strike="noStrike">
                          <a:solidFill>
                            <a:srgbClr val="000000"/>
                          </a:solidFill>
                          <a:latin typeface="Calibri" pitchFamily="34"/>
                        </a:rPr>
                        <a:t>How effective is our ability to develop and implement the appropriate safeguards to ensure delivery of critical infrastructure services?</a:t>
                      </a:r>
                    </a:p>
                  </a:txBody>
                  <a:tcPr marL="6757" marR="6757" marT="6757"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ctr" fontAlgn="ctr"/>
                      <a:r>
                        <a:rPr lang="en-US" sz="1200" b="0" i="0" u="none" strike="noStrike">
                          <a:solidFill>
                            <a:srgbClr val="000000"/>
                          </a:solidFill>
                          <a:latin typeface="Calibri" pitchFamily="34"/>
                        </a:rPr>
                        <a:t>Training and Awareness</a:t>
                      </a:r>
                    </a:p>
                  </a:txBody>
                  <a:tcPr marL="6757" marR="6757" marT="6757"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ctr" fontAlgn="ctr"/>
                      <a:r>
                        <a:rPr lang="en-US" sz="1200" b="0" i="0" u="none" strike="noStrike">
                          <a:solidFill>
                            <a:srgbClr val="000000"/>
                          </a:solidFill>
                          <a:latin typeface="Calibri" pitchFamily="34"/>
                        </a:rPr>
                        <a:t>People</a:t>
                      </a:r>
                    </a:p>
                  </a:txBody>
                  <a:tcPr marL="6757" marR="6757" marT="6757"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ctr"/>
                      <a:r>
                        <a:rPr lang="en-US" sz="1200" b="0" i="0" u="none" strike="noStrike">
                          <a:solidFill>
                            <a:srgbClr val="000000"/>
                          </a:solidFill>
                          <a:latin typeface="Calibri" pitchFamily="34"/>
                        </a:rPr>
                        <a:t>Average phishing pass rate on phishing exercises</a:t>
                      </a:r>
                    </a:p>
                  </a:txBody>
                  <a:tcPr marL="6757" marR="6757" marT="6757"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9380217"/>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Google Shape;172;p13">
            <a:extLst>
              <a:ext uri="{FF2B5EF4-FFF2-40B4-BE49-F238E27FC236}">
                <a16:creationId xmlns:a16="http://schemas.microsoft.com/office/drawing/2014/main" id="{C52FD1BE-D97C-4041-85D4-56EB47AE51FE}"/>
              </a:ext>
            </a:extLst>
          </p:cNvPr>
          <p:cNvSpPr txBox="1">
            <a:spLocks noGrp="1"/>
          </p:cNvSpPr>
          <p:nvPr>
            <p:ph type="title"/>
          </p:nvPr>
        </p:nvSpPr>
        <p:spPr/>
        <p:txBody>
          <a:bodyPr/>
          <a:lstStyle/>
          <a:p>
            <a:pPr lvl="0"/>
            <a:r>
              <a:rPr lang="en-US" sz="3600" b="1"/>
              <a:t>Our Results</a:t>
            </a:r>
          </a:p>
        </p:txBody>
      </p:sp>
      <p:sp>
        <p:nvSpPr>
          <p:cNvPr id="4" name="Google Shape;174;p13">
            <a:extLst>
              <a:ext uri="{FF2B5EF4-FFF2-40B4-BE49-F238E27FC236}">
                <a16:creationId xmlns:a16="http://schemas.microsoft.com/office/drawing/2014/main" id="{185C3853-E0C8-45C4-BBC7-6D63BE02BE35}"/>
              </a:ext>
            </a:extLst>
          </p:cNvPr>
          <p:cNvSpPr txBox="1"/>
          <p:nvPr/>
        </p:nvSpPr>
        <p:spPr>
          <a:xfrm>
            <a:off x="8021171" y="6094219"/>
            <a:ext cx="317689" cy="322170"/>
          </a:xfrm>
          <a:prstGeom prst="rect">
            <a:avLst/>
          </a:prstGeom>
          <a:noFill/>
          <a:ln cap="flat">
            <a:noFill/>
          </a:ln>
        </p:spPr>
        <p:txBody>
          <a:bodyPr vert="horz" wrap="square" lIns="80677" tIns="40325" rIns="80677" bIns="40325"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165" b="0" i="0" u="none" strike="noStrike" kern="0" cap="none" spc="0" baseline="0" dirty="0">
              <a:solidFill>
                <a:srgbClr val="FFFFFF"/>
              </a:solidFill>
              <a:uFillTx/>
              <a:latin typeface="Calibri"/>
              <a:ea typeface="Calibri"/>
              <a:cs typeface="Calibri"/>
            </a:endParaRPr>
          </a:p>
        </p:txBody>
      </p:sp>
      <p:pic>
        <p:nvPicPr>
          <p:cNvPr id="5" name="Google Shape;175;p13">
            <a:extLst>
              <a:ext uri="{FF2B5EF4-FFF2-40B4-BE49-F238E27FC236}">
                <a16:creationId xmlns:a16="http://schemas.microsoft.com/office/drawing/2014/main" id="{E9B386E2-1D0E-45AC-92F1-32B1677DC1E5}"/>
              </a:ext>
            </a:extLst>
          </p:cNvPr>
          <p:cNvPicPr>
            <a:picLocks noChangeAspect="1"/>
          </p:cNvPicPr>
          <p:nvPr/>
        </p:nvPicPr>
        <p:blipFill rotWithShape="1">
          <a:blip r:embed="rId3">
            <a:alphaModFix/>
          </a:blip>
          <a:srcRect b="2697"/>
          <a:stretch/>
        </p:blipFill>
        <p:spPr>
          <a:xfrm>
            <a:off x="608530" y="372641"/>
            <a:ext cx="7926940" cy="4900114"/>
          </a:xfrm>
          <a:prstGeom prst="rect">
            <a:avLst/>
          </a:prstGeom>
          <a:solidFill>
            <a:srgbClr val="ECECEC"/>
          </a:solidFill>
          <a:ln w="88897" cap="sq">
            <a:solidFill>
              <a:srgbClr val="FFFFFF"/>
            </a:solidFill>
            <a:prstDash val="solid"/>
            <a:miter/>
          </a:ln>
          <a:effectLst>
            <a:outerShdw dist="18004" dir="5400000" algn="tl">
              <a:srgbClr val="000000">
                <a:alpha val="40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Google Shape;181;p14">
            <a:extLst>
              <a:ext uri="{FF2B5EF4-FFF2-40B4-BE49-F238E27FC236}">
                <a16:creationId xmlns:a16="http://schemas.microsoft.com/office/drawing/2014/main" id="{6921D25D-0C5E-4970-932B-BC06CFB362E0}"/>
              </a:ext>
            </a:extLst>
          </p:cNvPr>
          <p:cNvSpPr txBox="1">
            <a:spLocks noGrp="1"/>
          </p:cNvSpPr>
          <p:nvPr>
            <p:ph type="title"/>
          </p:nvPr>
        </p:nvSpPr>
        <p:spPr/>
        <p:txBody>
          <a:bodyPr/>
          <a:lstStyle/>
          <a:p>
            <a:pPr lvl="0"/>
            <a:r>
              <a:rPr lang="en-US" sz="3600" b="1"/>
              <a:t>Risk Tolerance &amp; Cost</a:t>
            </a:r>
          </a:p>
        </p:txBody>
      </p:sp>
      <p:sp>
        <p:nvSpPr>
          <p:cNvPr id="3" name="Google Shape;182;p14">
            <a:extLst>
              <a:ext uri="{FF2B5EF4-FFF2-40B4-BE49-F238E27FC236}">
                <a16:creationId xmlns:a16="http://schemas.microsoft.com/office/drawing/2014/main" id="{FDE896AF-4E8A-40E3-A6E6-B593A956C492}"/>
              </a:ext>
            </a:extLst>
          </p:cNvPr>
          <p:cNvSpPr txBox="1"/>
          <p:nvPr/>
        </p:nvSpPr>
        <p:spPr>
          <a:xfrm>
            <a:off x="6629400" y="6287021"/>
            <a:ext cx="2133596" cy="228600"/>
          </a:xfrm>
          <a:prstGeom prst="rect">
            <a:avLst/>
          </a:prstGeom>
          <a:noFill/>
          <a:ln cap="flat">
            <a:noFill/>
          </a:ln>
        </p:spPr>
        <p:txBody>
          <a:bodyPr vert="horz" wrap="square" lIns="91421" tIns="45701" rIns="91421" bIns="45701"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DB1B8F6-BD60-4199-AEE0-14680B5ED2CF}" type="slidenum">
              <a:t>8</a:t>
            </a:fld>
            <a:endParaRPr lang="en-US" sz="1200" b="0" i="0" u="none" strike="noStrike" kern="0" cap="none" spc="0" baseline="0">
              <a:solidFill>
                <a:srgbClr val="244061"/>
              </a:solidFill>
              <a:uFillTx/>
              <a:latin typeface="Calibri"/>
              <a:ea typeface="Calibri"/>
              <a:cs typeface="Calibri"/>
            </a:endParaRPr>
          </a:p>
        </p:txBody>
      </p:sp>
      <p:pic>
        <p:nvPicPr>
          <p:cNvPr id="5" name="Google Shape;184;p14">
            <a:extLst>
              <a:ext uri="{FF2B5EF4-FFF2-40B4-BE49-F238E27FC236}">
                <a16:creationId xmlns:a16="http://schemas.microsoft.com/office/drawing/2014/main" id="{639E3A73-96F3-4130-B7E3-28690AC70B18}"/>
              </a:ext>
            </a:extLst>
          </p:cNvPr>
          <p:cNvPicPr>
            <a:picLocks noChangeAspect="1"/>
          </p:cNvPicPr>
          <p:nvPr/>
        </p:nvPicPr>
        <p:blipFill>
          <a:blip r:embed="rId3">
            <a:alphaModFix/>
          </a:blip>
          <a:srcRect/>
          <a:stretch>
            <a:fillRect/>
          </a:stretch>
        </p:blipFill>
        <p:spPr>
          <a:xfrm>
            <a:off x="1524003" y="864016"/>
            <a:ext cx="5886450" cy="2717377"/>
          </a:xfrm>
          <a:prstGeom prst="rect">
            <a:avLst/>
          </a:prstGeom>
          <a:noFill/>
          <a:ln cap="flat">
            <a:noFill/>
          </a:ln>
        </p:spPr>
      </p:pic>
      <p:pic>
        <p:nvPicPr>
          <p:cNvPr id="6" name="Google Shape;185;p14">
            <a:extLst>
              <a:ext uri="{FF2B5EF4-FFF2-40B4-BE49-F238E27FC236}">
                <a16:creationId xmlns:a16="http://schemas.microsoft.com/office/drawing/2014/main" id="{FEAAE07A-364B-4025-B2C1-F82966286349}"/>
              </a:ext>
            </a:extLst>
          </p:cNvPr>
          <p:cNvPicPr>
            <a:picLocks noChangeAspect="1"/>
          </p:cNvPicPr>
          <p:nvPr/>
        </p:nvPicPr>
        <p:blipFill>
          <a:blip r:embed="rId4">
            <a:alphaModFix/>
          </a:blip>
          <a:srcRect/>
          <a:stretch>
            <a:fillRect/>
          </a:stretch>
        </p:blipFill>
        <p:spPr>
          <a:xfrm>
            <a:off x="1549405" y="3560783"/>
            <a:ext cx="5861047" cy="2603287"/>
          </a:xfrm>
          <a:prstGeom prst="rect">
            <a:avLst/>
          </a:prstGeom>
          <a:noFill/>
          <a:ln cap="flat">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3" name="Google Shape;191;p15">
            <a:extLst>
              <a:ext uri="{FF2B5EF4-FFF2-40B4-BE49-F238E27FC236}">
                <a16:creationId xmlns:a16="http://schemas.microsoft.com/office/drawing/2014/main" id="{EA9FADE7-8748-4551-943A-B599EBDCFFD8}"/>
              </a:ext>
            </a:extLst>
          </p:cNvPr>
          <p:cNvSpPr txBox="1"/>
          <p:nvPr/>
        </p:nvSpPr>
        <p:spPr>
          <a:xfrm>
            <a:off x="650458" y="4503200"/>
            <a:ext cx="1723552" cy="907304"/>
          </a:xfrm>
          <a:prstGeom prst="rect">
            <a:avLst/>
          </a:prstGeom>
          <a:noFill/>
          <a:ln cap="flat">
            <a:noFill/>
          </a:ln>
        </p:spPr>
        <p:txBody>
          <a:bodyPr vert="horz" wrap="square" lIns="91421" tIns="45701" rIns="91421" bIns="4570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9" b="1" i="0" u="none" strike="noStrike" kern="0" cap="none" spc="0" baseline="0">
                <a:solidFill>
                  <a:srgbClr val="953734"/>
                </a:solidFill>
                <a:uFillTx/>
                <a:latin typeface="Calibri"/>
                <a:ea typeface="Calibri"/>
                <a:cs typeface="Calibri"/>
              </a:rPr>
              <a:t>Brian Gay</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9" b="1" i="0" u="none" strike="noStrike" kern="0" cap="none" spc="0" baseline="0">
                <a:solidFill>
                  <a:srgbClr val="953734"/>
                </a:solidFill>
                <a:uFillTx/>
                <a:latin typeface="Calibri"/>
                <a:ea typeface="Calibri"/>
                <a:cs typeface="Calibri"/>
              </a:rPr>
              <a:t>Managing Director</a:t>
            </a:r>
            <a:endParaRPr lang="en-US"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9" b="1" i="0" u="none" strike="noStrike" kern="0" cap="none" spc="0" baseline="0">
                <a:solidFill>
                  <a:srgbClr val="953734"/>
                </a:solidFill>
                <a:uFillTx/>
                <a:latin typeface="Calibri"/>
                <a:ea typeface="Calibri"/>
                <a:cs typeface="Calibri"/>
              </a:rPr>
              <a:t>Brian.gay@northramp.com</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9" b="1" i="0" u="none" strike="noStrike" kern="0" cap="none" spc="0" baseline="0">
                <a:solidFill>
                  <a:srgbClr val="953734"/>
                </a:solidFill>
                <a:uFillTx/>
                <a:latin typeface="Calibri"/>
                <a:ea typeface="Calibri"/>
                <a:cs typeface="Calibri"/>
              </a:rPr>
              <a:t>(703) 989-3251</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59" b="1" i="0" u="none" strike="noStrike" kern="0" cap="none" spc="0" baseline="0">
              <a:solidFill>
                <a:srgbClr val="953734"/>
              </a:solidFill>
              <a:uFillTx/>
              <a:latin typeface="Calibri"/>
              <a:ea typeface="Calibri"/>
              <a:cs typeface="Calibri"/>
            </a:endParaRPr>
          </a:p>
        </p:txBody>
      </p:sp>
      <p:pic>
        <p:nvPicPr>
          <p:cNvPr id="4" name="Google Shape;192;p15" descr="http://thinkfc.com/wp-content/uploads/2016/11/Abt-associates-150x150.jpg">
            <a:extLst>
              <a:ext uri="{FF2B5EF4-FFF2-40B4-BE49-F238E27FC236}">
                <a16:creationId xmlns:a16="http://schemas.microsoft.com/office/drawing/2014/main" id="{2E0A9522-26B3-40A1-A76B-C77AD6B05703}"/>
              </a:ext>
            </a:extLst>
          </p:cNvPr>
          <p:cNvPicPr>
            <a:picLocks noChangeAspect="1"/>
          </p:cNvPicPr>
          <p:nvPr/>
        </p:nvPicPr>
        <p:blipFill>
          <a:blip r:embed="rId3">
            <a:alphaModFix/>
          </a:blip>
          <a:srcRect/>
          <a:stretch>
            <a:fillRect/>
          </a:stretch>
        </p:blipFill>
        <p:spPr>
          <a:xfrm>
            <a:off x="6275828" y="5400272"/>
            <a:ext cx="1038383" cy="1038383"/>
          </a:xfrm>
          <a:prstGeom prst="rect">
            <a:avLst/>
          </a:prstGeom>
          <a:noFill/>
          <a:ln cap="flat">
            <a:noFill/>
          </a:ln>
        </p:spPr>
      </p:pic>
      <p:sp>
        <p:nvSpPr>
          <p:cNvPr id="5" name="Google Shape;193;p15">
            <a:extLst>
              <a:ext uri="{FF2B5EF4-FFF2-40B4-BE49-F238E27FC236}">
                <a16:creationId xmlns:a16="http://schemas.microsoft.com/office/drawing/2014/main" id="{F090676F-5657-4432-8226-50A67E624FD7}"/>
              </a:ext>
            </a:extLst>
          </p:cNvPr>
          <p:cNvSpPr txBox="1"/>
          <p:nvPr/>
        </p:nvSpPr>
        <p:spPr>
          <a:xfrm>
            <a:off x="6276670" y="4503200"/>
            <a:ext cx="1731562" cy="907304"/>
          </a:xfrm>
          <a:prstGeom prst="rect">
            <a:avLst/>
          </a:prstGeom>
          <a:noFill/>
          <a:ln cap="flat">
            <a:noFill/>
          </a:ln>
        </p:spPr>
        <p:txBody>
          <a:bodyPr vert="horz" wrap="square" lIns="91421" tIns="45701" rIns="91421" bIns="4570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9" b="1" i="0" u="none" strike="noStrike" kern="0" cap="none" spc="0" baseline="0">
                <a:solidFill>
                  <a:srgbClr val="953734"/>
                </a:solidFill>
                <a:uFillTx/>
                <a:latin typeface="Calibri"/>
                <a:ea typeface="Calibri"/>
                <a:cs typeface="Calibri"/>
              </a:rPr>
              <a:t>Sean Owen</a:t>
            </a:r>
            <a:endParaRPr lang="en-US" sz="1588" b="0" i="0" u="none" strike="noStrike" kern="0" cap="none" spc="0" baseline="0">
              <a:solidFill>
                <a:srgbClr val="000000"/>
              </a:solidFill>
              <a:uFillTx/>
              <a:latin typeface="Calibri"/>
              <a:ea typeface="Calibri"/>
              <a:cs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9" b="1" i="0" u="none" strike="noStrike" kern="0" cap="none" spc="0" baseline="0">
                <a:solidFill>
                  <a:srgbClr val="953734"/>
                </a:solidFill>
                <a:uFillTx/>
                <a:latin typeface="Calibri"/>
                <a:ea typeface="Calibri"/>
                <a:cs typeface="Calibri"/>
              </a:rPr>
              <a:t>Senior Director</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9" b="1" i="0" u="none" strike="noStrike" kern="0" cap="none" spc="0" baseline="0">
                <a:solidFill>
                  <a:srgbClr val="953734"/>
                </a:solidFill>
                <a:uFillTx/>
                <a:latin typeface="Calibri"/>
                <a:ea typeface="Calibri"/>
                <a:cs typeface="Calibri"/>
              </a:rPr>
              <a:t>Sean_owen@abtassoc.com</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9" b="1" i="0" u="none" strike="noStrike" kern="0" cap="none" spc="0" baseline="0">
                <a:solidFill>
                  <a:srgbClr val="953734"/>
                </a:solidFill>
                <a:uFillTx/>
                <a:latin typeface="Calibri"/>
                <a:ea typeface="Calibri"/>
                <a:cs typeface="Calibri"/>
              </a:rPr>
              <a:t>(301) 347-5734 </a:t>
            </a:r>
            <a:endParaRPr lang="en-US" sz="1059" b="0" i="0" u="none" strike="noStrike" kern="0" cap="none" spc="0" baseline="0">
              <a:solidFill>
                <a:srgbClr val="953734"/>
              </a:solidFill>
              <a:uFillTx/>
              <a:latin typeface="Calibri"/>
              <a:ea typeface="Calibri"/>
              <a:cs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59" b="1" i="0" u="none" strike="noStrike" kern="0" cap="none" spc="0" baseline="0">
              <a:solidFill>
                <a:srgbClr val="953734"/>
              </a:solidFill>
              <a:uFillTx/>
              <a:latin typeface="Calibri"/>
              <a:ea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1341</Words>
  <Application>Microsoft Office PowerPoint</Application>
  <PresentationFormat>On-screen Show (4:3)</PresentationFormat>
  <Paragraphs>179</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Tactical Metrics don't lead to Strategic Investments </vt:lpstr>
      <vt:lpstr>Conclusion</vt:lpstr>
      <vt:lpstr>Disclaimer</vt:lpstr>
      <vt:lpstr>The Challenge</vt:lpstr>
      <vt:lpstr>The Approach</vt:lpstr>
      <vt:lpstr>Sample KPI</vt:lpstr>
      <vt:lpstr>Our Results</vt:lpstr>
      <vt:lpstr>Risk Tolerance &amp; Cost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Tactical Metrics don't lead to Strategic Investments </dc:title>
  <cp:lastModifiedBy>Gay, Brian</cp:lastModifiedBy>
  <cp:revision>16</cp:revision>
  <cp:lastPrinted>2019-03-20T15:17:57Z</cp:lastPrinted>
  <dcterms:modified xsi:type="dcterms:W3CDTF">2019-03-21T15:23:39Z</dcterms:modified>
</cp:coreProperties>
</file>